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70" r:id="rId2"/>
    <p:sldId id="271" r:id="rId3"/>
    <p:sldId id="256" r:id="rId4"/>
    <p:sldId id="257" r:id="rId5"/>
    <p:sldId id="269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3B1788-332D-4BDD-A5EE-CAB6341DABA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424881-ABD8-49F3-B5BD-6A4A184A6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343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5400" b="1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  <p:pic>
        <p:nvPicPr>
          <p:cNvPr id="2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8000" b="1" dirty="0"/>
              <a:t>الجمعية القطرية للتوحد</a:t>
            </a:r>
            <a:endParaRPr lang="en-US" sz="8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590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600" b="1" dirty="0">
                <a:solidFill>
                  <a:srgbClr val="FF0000"/>
                </a:solidFill>
              </a:rPr>
              <a:t>سلسلة تحفيز اللغة عند الأطفال</a:t>
            </a:r>
            <a:r>
              <a:rPr lang="ar-BH" sz="6600" b="1" dirty="0">
                <a:solidFill>
                  <a:srgbClr val="FF0000"/>
                </a:solidFill>
              </a:rPr>
              <a:t>2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962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/>
              <a:t>أخصائية النطق واللغة</a:t>
            </a:r>
          </a:p>
          <a:p>
            <a:pPr algn="ctr"/>
            <a:r>
              <a:rPr lang="ar-EG" sz="4400" b="1" dirty="0"/>
              <a:t>أستاذة / دعاء عبد اللطيف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752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b="1" dirty="0">
                <a:solidFill>
                  <a:schemeClr val="accent4"/>
                </a:solidFill>
              </a:rPr>
              <a:t>تقدم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3276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b="1" dirty="0">
                <a:solidFill>
                  <a:schemeClr val="accent4"/>
                </a:solidFill>
              </a:rPr>
              <a:t>إعداد</a:t>
            </a:r>
            <a:endParaRPr lang="en-US" sz="5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28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4" grpId="0"/>
      <p:bldP spid="14" grpId="1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hmoud\Desktop\حيوانات\الغابة-75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715375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228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solidFill>
                  <a:srgbClr val="FF0000"/>
                </a:solidFill>
              </a:rPr>
              <a:t>أنا أعيش في الغابة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077200" y="381000"/>
            <a:ext cx="304800" cy="304800"/>
          </a:xfrm>
          <a:prstGeom prst="rect">
            <a:avLst/>
          </a:prstGeom>
        </p:spPr>
      </p:pic>
      <p:pic>
        <p:nvPicPr>
          <p:cNvPr id="7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hmoud\Desktop\حيوانات\مزرعه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47161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30480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srgbClr val="FF0000"/>
                </a:solidFill>
              </a:rPr>
              <a:t>أنا أعيش في المزرعة</a:t>
            </a:r>
            <a:endParaRPr lang="en-US" sz="2000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153400" y="304800"/>
            <a:ext cx="304800" cy="304800"/>
          </a:xfrm>
          <a:prstGeom prst="rect">
            <a:avLst/>
          </a:prstGeom>
        </p:spPr>
      </p:pic>
      <p:pic>
        <p:nvPicPr>
          <p:cNvPr id="7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hmoud\Desktop\حيوانات\تابح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54380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228600"/>
            <a:ext cx="2358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srgbClr val="FF0000"/>
                </a:solidFill>
              </a:rPr>
              <a:t>أنا أعيش في البحر</a:t>
            </a:r>
            <a:endParaRPr lang="en-US" sz="2000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534400" y="228600"/>
            <a:ext cx="304800" cy="304800"/>
          </a:xfrm>
          <a:prstGeom prst="rect">
            <a:avLst/>
          </a:prstGeom>
        </p:spPr>
      </p:pic>
      <p:pic>
        <p:nvPicPr>
          <p:cNvPr id="7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228600"/>
            <a:ext cx="2358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srgbClr val="FF0000"/>
                </a:solidFill>
              </a:rPr>
              <a:t>أنا أعيش في المنزل</a:t>
            </a:r>
            <a:endParaRPr lang="en-US" sz="2000" b="1" dirty="0"/>
          </a:p>
        </p:txBody>
      </p:sp>
      <p:pic>
        <p:nvPicPr>
          <p:cNvPr id="3074" name="Picture 2" descr="C:\Users\Mahmoud\Desktop\1836_55262_1263531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7469338" cy="5115718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10600" y="152400"/>
            <a:ext cx="533400" cy="533400"/>
          </a:xfrm>
          <a:prstGeom prst="rect">
            <a:avLst/>
          </a:prstGeom>
        </p:spPr>
      </p:pic>
      <p:pic>
        <p:nvPicPr>
          <p:cNvPr id="7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686800" y="228600"/>
            <a:ext cx="304800" cy="304800"/>
          </a:xfrm>
          <a:prstGeom prst="rect">
            <a:avLst/>
          </a:prstGeom>
        </p:spPr>
      </p:pic>
      <p:pic>
        <p:nvPicPr>
          <p:cNvPr id="8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447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600" b="1" dirty="0"/>
              <a:t>سلسلة تحفيز اللغة عند الأطفال</a:t>
            </a:r>
            <a:endParaRPr lang="en-US" sz="6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04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6000" b="1" dirty="0">
                <a:solidFill>
                  <a:srgbClr val="FF0000"/>
                </a:solidFill>
              </a:rPr>
              <a:t>ثانيا : تعليم الطفل مفردات الحيوانات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5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2133600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dirty="0">
                <a:solidFill>
                  <a:srgbClr val="FF0000"/>
                </a:solidFill>
              </a:rPr>
              <a:t>المفردات التي سوف يتعلمها الطفل :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 (أسد_دب_فيل)                               (حصان_أرنب_بطة)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 ( قطة_كلب)                                   (سمكه_دولفين)    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 (غابة_مزرعة_منزل_بحر)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8001000" cy="1752600"/>
          </a:xfrm>
        </p:spPr>
        <p:txBody>
          <a:bodyPr>
            <a:normAutofit/>
          </a:bodyPr>
          <a:lstStyle/>
          <a:p>
            <a:pPr algn="r"/>
            <a:r>
              <a:rPr lang="ar-EG" sz="3200" b="1" dirty="0">
                <a:solidFill>
                  <a:srgbClr val="FF0000"/>
                </a:solidFill>
              </a:rPr>
              <a:t>الأدوات :</a:t>
            </a:r>
          </a:p>
          <a:p>
            <a:pPr algn="r"/>
            <a:r>
              <a:rPr lang="ar-EG" sz="2800" b="1" dirty="0">
                <a:solidFill>
                  <a:schemeClr val="tx1"/>
                </a:solidFill>
              </a:rPr>
              <a:t>(طابعة_مقص_لاصق)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305800" y="381000"/>
            <a:ext cx="304800" cy="304800"/>
          </a:xfrm>
          <a:prstGeom prst="rect">
            <a:avLst/>
          </a:prstGeom>
        </p:spPr>
      </p:pic>
      <p:pic>
        <p:nvPicPr>
          <p:cNvPr id="11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743200" y="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تحفيز اللغة عند الأطفال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609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dirty="0"/>
              <a:t>تعليم الطفل مفردات الحيوانات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1066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نشاط أين أعيش</a:t>
            </a:r>
          </a:p>
          <a:p>
            <a:pPr algn="ctr"/>
            <a:r>
              <a:rPr lang="ar-EG" sz="3200" b="1" dirty="0">
                <a:solidFill>
                  <a:srgbClr val="FF0000"/>
                </a:solidFill>
              </a:rPr>
              <a:t>لتعليم الأطفال بعض مفردات الحيوانات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6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304800" y="2514600"/>
            <a:ext cx="944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>
                <a:solidFill>
                  <a:schemeClr val="accent4"/>
                </a:solidFill>
              </a:rPr>
              <a:t>ويقوم الطفل بوضع كل حيوان في بيته ويتم تعزيز الطفل بعدالإنتهاء من النشاط</a:t>
            </a:r>
            <a:endParaRPr lang="ar-EG" sz="2800" b="1" dirty="0">
              <a:solidFill>
                <a:schemeClr val="accent1"/>
              </a:solidFill>
            </a:endParaRPr>
          </a:p>
          <a:p>
            <a:pPr algn="r"/>
            <a:r>
              <a:rPr lang="ar-EG" sz="3200" b="1" dirty="0">
                <a:solidFill>
                  <a:srgbClr val="FF0000"/>
                </a:solidFill>
              </a:rPr>
              <a:t>الفئة المستهدفة من النشاط :</a:t>
            </a:r>
          </a:p>
          <a:p>
            <a:pPr algn="r"/>
            <a:r>
              <a:rPr lang="ar-EG" sz="2800" b="1" dirty="0"/>
              <a:t>الأطفال المتأخرين لغويا</a:t>
            </a:r>
          </a:p>
          <a:p>
            <a:pPr algn="r"/>
            <a:r>
              <a:rPr lang="ar-EG" sz="2800" b="1" dirty="0"/>
              <a:t>أطفال متلازمة داون</a:t>
            </a:r>
          </a:p>
          <a:p>
            <a:pPr algn="r"/>
            <a:r>
              <a:rPr lang="ar-EG" sz="2800" b="1" dirty="0"/>
              <a:t>أطفال طيف التوحد</a:t>
            </a:r>
          </a:p>
          <a:p>
            <a:pPr algn="r"/>
            <a:r>
              <a:rPr lang="ar-EG" sz="2800" b="1" dirty="0"/>
              <a:t>أطفال التأخر الفكري</a:t>
            </a:r>
          </a:p>
          <a:p>
            <a:pPr algn="r"/>
            <a:endParaRPr lang="ar-EG" sz="28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dirty="0">
                <a:solidFill>
                  <a:srgbClr val="FF0000"/>
                </a:solidFill>
              </a:rPr>
              <a:t>طريقة اللعب: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يتم أخبار الطفل أن أصدقائي الحيوانات ضيعوا بيوتهم 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وعلينا مساعدتهم في إيجاد بيوتهم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ويتم عرض صور الحيوانات بعد قص كلا منهم بمفردة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ونقوم بعرض صور بيوت الحيوانات (الغابة_المزرعة_البحر_المنزل)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610600" y="228600"/>
            <a:ext cx="304800" cy="304800"/>
          </a:xfrm>
          <a:prstGeom prst="rect">
            <a:avLst/>
          </a:prstGeom>
        </p:spPr>
      </p:pic>
      <p:pic>
        <p:nvPicPr>
          <p:cNvPr id="8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1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78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/>
              <a:t>تدريب الطفل علي المفردات اللغوية 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(أسد_فيل_دب_كلب_قطة_أرنب_بطة_حصان_سمكة_دولفين)  (غابة_مزرعة_بحر_منزل)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458200" y="381000"/>
            <a:ext cx="304800" cy="304800"/>
          </a:xfrm>
          <a:prstGeom prst="rect">
            <a:avLst/>
          </a:prstGeom>
        </p:spPr>
      </p:pic>
      <p:pic>
        <p:nvPicPr>
          <p:cNvPr id="6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80620" y="762000"/>
            <a:ext cx="5710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200" b="1" dirty="0">
                <a:solidFill>
                  <a:srgbClr val="FF0000"/>
                </a:solidFill>
              </a:rPr>
              <a:t>الأهداف</a:t>
            </a:r>
            <a:r>
              <a:rPr lang="ar-EG" sz="3600" b="1" dirty="0">
                <a:solidFill>
                  <a:srgbClr val="FF0000"/>
                </a:solidFill>
              </a:rPr>
              <a:t> الخاصة بالنطق واللغة :</a:t>
            </a:r>
            <a:endParaRPr lang="ar-EG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29718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800" b="1" dirty="0"/>
              <a:t>تدريب الطفل علي إتباع التعليمات</a:t>
            </a:r>
          </a:p>
          <a:p>
            <a:pPr algn="r"/>
            <a:r>
              <a:rPr lang="ar-EG" sz="2800" b="1" dirty="0">
                <a:solidFill>
                  <a:schemeClr val="accent4"/>
                </a:solidFill>
              </a:rPr>
              <a:t>(قص_ألصق)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9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229600" y="228600"/>
            <a:ext cx="648072" cy="648072"/>
          </a:xfrm>
          <a:prstGeom prst="rect">
            <a:avLst/>
          </a:prstGeom>
        </p:spPr>
      </p:pic>
      <p:pic>
        <p:nvPicPr>
          <p:cNvPr id="8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2133600"/>
            <a:ext cx="701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1500" b="1" dirty="0">
                <a:solidFill>
                  <a:srgbClr val="FF0000"/>
                </a:solidFill>
              </a:rPr>
              <a:t>أوراق العمل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hmoud\Desktop\حيوانات\أس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6" y="914400"/>
            <a:ext cx="4316185" cy="4648200"/>
          </a:xfrm>
          <a:prstGeom prst="rect">
            <a:avLst/>
          </a:prstGeom>
          <a:noFill/>
        </p:spPr>
      </p:pic>
      <p:pic>
        <p:nvPicPr>
          <p:cNvPr id="9" name="Picture 2" descr="C:\Users\Mahmoud\Desktop\حيوانات\في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0"/>
            <a:ext cx="3483430" cy="2743200"/>
          </a:xfrm>
          <a:prstGeom prst="rect">
            <a:avLst/>
          </a:prstGeom>
          <a:noFill/>
        </p:spPr>
      </p:pic>
      <p:pic>
        <p:nvPicPr>
          <p:cNvPr id="10" name="Picture 2" descr="C:\Users\Mahmoud\Desktop\حيوانات\دب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09600"/>
            <a:ext cx="4114800" cy="2169914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686800" y="228600"/>
            <a:ext cx="304800" cy="304800"/>
          </a:xfrm>
          <a:prstGeom prst="rect">
            <a:avLst/>
          </a:prstGeom>
        </p:spPr>
      </p:pic>
      <p:pic>
        <p:nvPicPr>
          <p:cNvPr id="8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8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hmoud\Desktop\حيوانات\حصا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3200400"/>
            <a:ext cx="3606800" cy="2705100"/>
          </a:xfrm>
          <a:prstGeom prst="rect">
            <a:avLst/>
          </a:prstGeom>
          <a:noFill/>
        </p:spPr>
      </p:pic>
      <p:pic>
        <p:nvPicPr>
          <p:cNvPr id="8" name="Picture 3" descr="C:\Users\Mahmoud\Desktop\حيوانات\كل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2667000" cy="1963883"/>
          </a:xfrm>
          <a:prstGeom prst="rect">
            <a:avLst/>
          </a:prstGeom>
          <a:noFill/>
        </p:spPr>
      </p:pic>
      <p:pic>
        <p:nvPicPr>
          <p:cNvPr id="9" name="Picture 2" descr="C:\Users\Mahmoud\Desktop\حيوانات\قطة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429000"/>
            <a:ext cx="2286000" cy="2286000"/>
          </a:xfrm>
          <a:prstGeom prst="rect">
            <a:avLst/>
          </a:prstGeom>
          <a:noFill/>
        </p:spPr>
      </p:pic>
      <p:pic>
        <p:nvPicPr>
          <p:cNvPr id="10" name="Picture 2" descr="C:\Users\Mahmoud\Desktop\حيوانات\بطه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14400"/>
            <a:ext cx="3803904" cy="2133600"/>
          </a:xfrm>
          <a:prstGeom prst="rect">
            <a:avLst/>
          </a:prstGeom>
          <a:noFill/>
        </p:spPr>
      </p:pic>
      <p:pic>
        <p:nvPicPr>
          <p:cNvPr id="11" name="Picture 4" descr="C:\Users\Mahmoud\Desktop\حيوانات\أرنب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914400"/>
            <a:ext cx="3862704" cy="2120045"/>
          </a:xfrm>
          <a:prstGeom prst="rect">
            <a:avLst/>
          </a:prstGeom>
          <a:noFill/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534400" y="228600"/>
            <a:ext cx="304800" cy="304800"/>
          </a:xfrm>
          <a:prstGeom prst="rect">
            <a:avLst/>
          </a:prstGeom>
        </p:spPr>
      </p:pic>
      <p:pic>
        <p:nvPicPr>
          <p:cNvPr id="13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8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Mahmoud\Desktop\حيوانات\سمك ملو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1767" y="1828800"/>
            <a:ext cx="3472233" cy="2743200"/>
          </a:xfrm>
          <a:prstGeom prst="rect">
            <a:avLst/>
          </a:prstGeom>
          <a:noFill/>
        </p:spPr>
      </p:pic>
      <p:pic>
        <p:nvPicPr>
          <p:cNvPr id="8198" name="Picture 6" descr="C:\Users\Mahmoud\Desktop\حيوانات\دولفي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5076825" cy="3810000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534400" y="457200"/>
            <a:ext cx="304800" cy="304800"/>
          </a:xfrm>
          <a:prstGeom prst="rect">
            <a:avLst/>
          </a:prstGeom>
        </p:spPr>
      </p:pic>
      <p:pic>
        <p:nvPicPr>
          <p:cNvPr id="7" name="Picture 2" descr="C:\Users\Mahmoud\Desktop\الجمعية القطرية للتوحد - Copy\lo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55742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8AA822C9CB9C7499429E43B64C909FA" ma:contentTypeVersion="18" ma:contentTypeDescription="إنشاء مستند جديد." ma:contentTypeScope="" ma:versionID="21e4840417f9309816953646a192b7cb">
  <xsd:schema xmlns:xsd="http://www.w3.org/2001/XMLSchema" xmlns:xs="http://www.w3.org/2001/XMLSchema" xmlns:p="http://schemas.microsoft.com/office/2006/metadata/properties" xmlns:ns2="c1de0bf6-26b4-47e3-a847-1709f840bf35" xmlns:ns3="069d2d8d-81cf-4d49-b005-3d5ac705c578" targetNamespace="http://schemas.microsoft.com/office/2006/metadata/properties" ma:root="true" ma:fieldsID="b08946687b77684e033e722108457f34" ns2:_="" ns3:_="">
    <xsd:import namespace="c1de0bf6-26b4-47e3-a847-1709f840bf35"/>
    <xsd:import namespace="069d2d8d-81cf-4d49-b005-3d5ac705c578"/>
    <xsd:element name="properties">
      <xsd:complexType>
        <xsd:sequence>
          <xsd:element name="documentManagement">
            <xsd:complexType>
              <xsd:all>
                <xsd:element ref="ns2:FocalPoint"/>
                <xsd:element ref="ns2:InstitutionName"/>
                <xsd:element ref="ns2:Partner"/>
                <xsd:element ref="ns2:Partner_x003a__x0627__x0644__x0639__x0646__x0648__x0627__x0646_" minOccurs="0"/>
                <xsd:element ref="ns2:Partner_x003a_LogoImageUrl" minOccurs="0"/>
                <xsd:element ref="ns2:Partner_x003a__x0627__x0644__x0645__x0639__x0631__x0641_" minOccurs="0"/>
                <xsd:element ref="ns3:AssetDescription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e0bf6-26b4-47e3-a847-1709f840bf35" elementFormDefault="qualified">
    <xsd:import namespace="http://schemas.microsoft.com/office/2006/documentManagement/types"/>
    <xsd:import namespace="http://schemas.microsoft.com/office/infopath/2007/PartnerControls"/>
    <xsd:element name="FocalPoint" ma:index="2" ma:displayName="نقاط الاتصال" ma:internalName="FocalPoint" ma:readOnly="false">
      <xsd:simpleType>
        <xsd:restriction base="dms:Text">
          <xsd:maxLength value="255"/>
        </xsd:restriction>
      </xsd:simpleType>
    </xsd:element>
    <xsd:element name="InstitutionName" ma:index="3" ma:displayName="المؤسسة" ma:internalName="InstitutionName">
      <xsd:simpleType>
        <xsd:restriction base="dms:Text">
          <xsd:maxLength value="255"/>
        </xsd:restriction>
      </xsd:simpleType>
    </xsd:element>
    <xsd:element name="Partner" ma:index="4" ma:displayName="شركاء" ma:list="{e2473511-32fa-4f9c-9906-4929f170311d}" ma:internalName="Partner" ma:readOnly="false" ma:showField="Title">
      <xsd:simpleType>
        <xsd:restriction base="dms:Lookup"/>
      </xsd:simpleType>
    </xsd:element>
    <xsd:element name="Partner_x003a__x0627__x0644__x0639__x0646__x0648__x0627__x0646_" ma:index="9" nillable="true" ma:displayName="Partner:العنوان" ma:list="{e2473511-32fa-4f9c-9906-4929f170311d}" ma:internalName="Partner_x003a__x0627__x0644__x0639__x0646__x0648__x0627__x0646_" ma:readOnly="true" ma:showField="Title" ma:web="a70f1cd9-9543-4c54-88ca-9f410e1f74a0">
      <xsd:simpleType>
        <xsd:restriction base="dms:Lookup"/>
      </xsd:simpleType>
    </xsd:element>
    <xsd:element name="Partner_x003a_LogoImageUrl" ma:index="10" nillable="true" ma:displayName="Partner:LogoImageUrl" ma:list="{e2473511-32fa-4f9c-9906-4929f170311d}" ma:internalName="Partner_x003a_LogoImageUrl" ma:readOnly="true" ma:showField="LogoImageUrl" ma:web="a70f1cd9-9543-4c54-88ca-9f410e1f74a0">
      <xsd:simpleType>
        <xsd:restriction base="dms:Lookup"/>
      </xsd:simpleType>
    </xsd:element>
    <xsd:element name="Partner_x003a__x0627__x0644__x0645__x0639__x0631__x0641_" ma:index="11" nillable="true" ma:displayName="Partner:المعرف" ma:list="{e2473511-32fa-4f9c-9906-4929f170311d}" ma:internalName="Partner_x003a__x0627__x0644__x0645__x0639__x0631__x0641_" ma:readOnly="true" ma:showField="ID" ma:web="a70f1cd9-9543-4c54-88ca-9f410e1f74a0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d2d8d-81cf-4d49-b005-3d5ac705c578" elementFormDefault="qualified">
    <xsd:import namespace="http://schemas.microsoft.com/office/2006/documentManagement/types"/>
    <xsd:import namespace="http://schemas.microsoft.com/office/infopath/2007/PartnerControls"/>
    <xsd:element name="AssetDescription" ma:index="14" ma:displayName="الوصف" ma:internalName="AssetDescription">
      <xsd:simpleType>
        <xsd:restriction base="dms:Note">
          <xsd:maxLength value="255"/>
        </xsd:restriction>
      </xsd:simpleType>
    </xsd:element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نوع المحتوى"/>
        <xsd:element ref="dc:title" maxOccurs="1" ma:index="1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rtner xmlns="c1de0bf6-26b4-47e3-a847-1709f840bf35">6</Partner>
    <AssetDescription xmlns="069d2d8d-81cf-4d49-b005-3d5ac705c578">سلسلة تحفيز اللغة 1-4</AssetDescription>
    <FocalPoint xmlns="c1de0bf6-26b4-47e3-a847-1709f840bf35">Mousa Mohammad </FocalPoint>
    <InstitutionName xmlns="c1de0bf6-26b4-47e3-a847-1709f840bf35">Qatari Autism Society </InstitutionName>
  </documentManagement>
</p:properties>
</file>

<file path=customXml/itemProps1.xml><?xml version="1.0" encoding="utf-8"?>
<ds:datastoreItem xmlns:ds="http://schemas.openxmlformats.org/officeDocument/2006/customXml" ds:itemID="{F9D2D47D-8F9D-4806-9FC4-5BC2CE9850D7}"/>
</file>

<file path=customXml/itemProps2.xml><?xml version="1.0" encoding="utf-8"?>
<ds:datastoreItem xmlns:ds="http://schemas.openxmlformats.org/officeDocument/2006/customXml" ds:itemID="{41349AC7-B2E9-4A51-978C-B0FA8833D73A}"/>
</file>

<file path=customXml/itemProps3.xml><?xml version="1.0" encoding="utf-8"?>
<ds:datastoreItem xmlns:ds="http://schemas.openxmlformats.org/officeDocument/2006/customXml" ds:itemID="{815A0BB9-9439-462A-925E-70ED83D317A0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985</TotalTime>
  <Words>234</Words>
  <Application>Microsoft Office PowerPoint</Application>
  <PresentationFormat>On-screen Show (4:3)</PresentationFormat>
  <Paragraphs>39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سلسلة تحفيز اللغة -2</dc:title>
  <dc:creator>Mahmoud Abd El Razek</dc:creator>
  <cp:lastModifiedBy>MousaMohammad Mohammad</cp:lastModifiedBy>
  <cp:revision>159</cp:revision>
  <dcterms:created xsi:type="dcterms:W3CDTF">2020-05-02T02:40:51Z</dcterms:created>
  <dcterms:modified xsi:type="dcterms:W3CDTF">2020-05-07T13:45:44Z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0x01010088AA822C9CB9C7499429E43B64C909FA</vt:lpwstr>
  </property>
  <property fmtid="{D5CDD505-2E9C-101B-9397-08002B2CF9AE}" pid="3" name="WorkflowChangePath">
    <vt:lpwstr>44124081-1f38-4ab3-b607-ccfd48eb0db1,4;</vt:lpwstr>
  </property>
  <property fmtid="{D5CDD505-2E9C-101B-9397-08002B2CF9AE}" pid="4" name="IsApproved">
    <vt:lpwstr>1</vt:lpwstr>
  </property>
</Properties>
</file>