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63" r:id="rId2"/>
    <p:sldId id="264" r:id="rId3"/>
    <p:sldId id="262" r:id="rId4"/>
    <p:sldId id="261" r:id="rId5"/>
    <p:sldId id="260" r:id="rId6"/>
    <p:sldId id="259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0099"/>
    <a:srgbClr val="009900"/>
    <a:srgbClr val="800080"/>
    <a:srgbClr val="660066"/>
    <a:srgbClr val="990000"/>
    <a:srgbClr val="2020A0"/>
    <a:srgbClr val="339966"/>
    <a:srgbClr val="9900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 varScale="1">
        <p:scale>
          <a:sx n="62" d="100"/>
          <a:sy n="62" d="100"/>
        </p:scale>
        <p:origin x="13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44D498-9E33-426B-BEC0-449AEFFA5C88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47E584-4D5A-4227-978A-33918C9FA4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9624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rgbClr val="FF0000"/>
                </a:solidFill>
              </a:rPr>
              <a:t>أخصائية النطق واللغة</a:t>
            </a:r>
          </a:p>
          <a:p>
            <a:pPr algn="ctr"/>
            <a:r>
              <a:rPr lang="ar-EG" sz="4400" b="1" dirty="0">
                <a:solidFill>
                  <a:srgbClr val="FF0000"/>
                </a:solidFill>
              </a:rPr>
              <a:t>أستاذة / دعاء عبداللطيف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205740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914400"/>
            <a:ext cx="914399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7200" b="1" cap="none" spc="0" dirty="0">
              <a:ln w="11430"/>
              <a:solidFill>
                <a:srgbClr val="0070C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29718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9530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ar-EG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3" name="Picture 3" descr="C:\Users\Mahmoud\Desktop\ملفات التخاطب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447778" cy="9144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609600"/>
            <a:ext cx="899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الجمعية القطرية للتوحد</a:t>
            </a:r>
            <a:endParaRPr lang="en-US" sz="7200" b="1" dirty="0"/>
          </a:p>
        </p:txBody>
      </p:sp>
      <p:sp>
        <p:nvSpPr>
          <p:cNvPr id="11" name="Rectangle 10"/>
          <p:cNvSpPr/>
          <p:nvPr/>
        </p:nvSpPr>
        <p:spPr>
          <a:xfrm>
            <a:off x="1" y="24384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0099"/>
                </a:solidFill>
              </a:rPr>
              <a:t>سلسلة تحفيز اللغة عند الأطفال</a:t>
            </a:r>
            <a:r>
              <a:rPr lang="ar-BH" sz="6000" b="1" dirty="0">
                <a:solidFill>
                  <a:srgbClr val="000099"/>
                </a:solidFill>
              </a:rPr>
              <a:t> 4</a:t>
            </a:r>
            <a:endParaRPr lang="en-US" sz="6000" b="1" dirty="0">
              <a:solidFill>
                <a:srgbClr val="0000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09800" y="1600200"/>
            <a:ext cx="411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339966"/>
                </a:solidFill>
              </a:rPr>
              <a:t>تقدم</a:t>
            </a:r>
            <a:endParaRPr lang="en-US" sz="6000" b="1" dirty="0">
              <a:solidFill>
                <a:srgbClr val="33996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09801" y="3200400"/>
            <a:ext cx="4267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339966"/>
                </a:solidFill>
              </a:rPr>
              <a:t>إعداد</a:t>
            </a:r>
            <a:endParaRPr lang="en-US" sz="6000" b="1" dirty="0">
              <a:solidFill>
                <a:srgbClr val="339966"/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9600" y="762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dirty="0">
                <a:solidFill>
                  <a:srgbClr val="00B050"/>
                </a:solidFill>
              </a:rPr>
              <a:t> 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7800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6019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b="1" dirty="0"/>
              <a:t>أخصائية النطق واللغة</a:t>
            </a:r>
          </a:p>
          <a:p>
            <a:r>
              <a:rPr lang="ar-EG" b="1" dirty="0"/>
              <a:t>أ/ دعاء عبداللطيف</a:t>
            </a:r>
            <a:endParaRPr lang="en-US" b="1" dirty="0"/>
          </a:p>
        </p:txBody>
      </p:sp>
      <p:pic>
        <p:nvPicPr>
          <p:cNvPr id="12" name="Picture 3" descr="C:\Users\Mahmoud\Desktop\ملفات التخاطب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447778" cy="9144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18288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سلسلة تحفيز اللغة عند الأطفال</a:t>
            </a:r>
            <a:endParaRPr lang="en-US" sz="6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3200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5400" b="1" dirty="0">
                <a:solidFill>
                  <a:srgbClr val="FF0000"/>
                </a:solidFill>
              </a:rPr>
              <a:t>رابعا : تدريب الطفل علي إتباع التعليمات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9600" y="762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dirty="0">
                <a:solidFill>
                  <a:srgbClr val="00B050"/>
                </a:solidFill>
              </a:rPr>
              <a:t> </a:t>
            </a:r>
            <a:endParaRPr lang="en-US" sz="3200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Users\Mahmoud\Desktop\ملفات التخاطب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447778" cy="9144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0" y="27432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dirty="0"/>
              <a:t> </a:t>
            </a:r>
            <a:r>
              <a:rPr lang="ar-EG" sz="3200" b="1" dirty="0">
                <a:solidFill>
                  <a:srgbClr val="FF0000"/>
                </a:solidFill>
              </a:rPr>
              <a:t>أولا : صور لأمر من خطوة واحدة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200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/>
              <a:t>للأطفال بعمر سنتين فما فوق </a:t>
            </a:r>
            <a:r>
              <a:rPr lang="ar-EG" sz="2800" b="1" dirty="0">
                <a:solidFill>
                  <a:srgbClr val="FF0000"/>
                </a:solidFill>
              </a:rPr>
              <a:t>شروط النشاط </a:t>
            </a:r>
            <a:r>
              <a:rPr lang="ar-EG" sz="2800" b="1" dirty="0"/>
              <a:t>قدرة الطفل علي إستيعاب المفردات اللغوية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40386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3200" b="1" dirty="0">
                <a:solidFill>
                  <a:srgbClr val="FF0000"/>
                </a:solidFill>
              </a:rPr>
              <a:t>ثانيا: صور لأمر من خطوتين</a:t>
            </a:r>
            <a:endParaRPr lang="en-US" sz="3200" b="1" dirty="0"/>
          </a:p>
        </p:txBody>
      </p:sp>
      <p:sp>
        <p:nvSpPr>
          <p:cNvPr id="22" name="Rectangle 21"/>
          <p:cNvSpPr/>
          <p:nvPr/>
        </p:nvSpPr>
        <p:spPr>
          <a:xfrm>
            <a:off x="0" y="44196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800" b="1" dirty="0"/>
              <a:t>للأطفال بعمر أربع سنوات فما فوق </a:t>
            </a:r>
            <a:r>
              <a:rPr lang="ar-EG" sz="2800" b="1" dirty="0">
                <a:solidFill>
                  <a:srgbClr val="FF0000"/>
                </a:solidFill>
              </a:rPr>
              <a:t>شروط النشاط </a:t>
            </a:r>
            <a:r>
              <a:rPr lang="ar-EG" sz="2800" b="1" dirty="0"/>
              <a:t>قدرة الطفل علي قول جمل من كلمتين وثلاث كلمات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3048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5400" b="1" dirty="0">
                <a:solidFill>
                  <a:srgbClr val="2020A0"/>
                </a:solidFill>
              </a:rPr>
              <a:t>تحفيز اللغة عند الطفل</a:t>
            </a:r>
            <a:endParaRPr lang="en-US" sz="5400" b="1" dirty="0">
              <a:solidFill>
                <a:srgbClr val="202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5200" y="10668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/>
              <a:t>تعليم الطفل إتباع التعليمات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14478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600" b="1" dirty="0">
                <a:solidFill>
                  <a:srgbClr val="FF0000"/>
                </a:solidFill>
              </a:rPr>
              <a:t>نشاط (كارت البطة)</a:t>
            </a:r>
          </a:p>
          <a:p>
            <a:pPr algn="ctr"/>
            <a:r>
              <a:rPr lang="ar-EG" sz="3200" b="1" dirty="0">
                <a:solidFill>
                  <a:srgbClr val="FF0000"/>
                </a:solidFill>
              </a:rPr>
              <a:t>                  </a:t>
            </a:r>
            <a:r>
              <a:rPr lang="ar-EG" sz="3600" b="1" dirty="0">
                <a:solidFill>
                  <a:srgbClr val="FF0000"/>
                </a:solidFill>
              </a:rPr>
              <a:t>لتعليم الطفل إتباع التعليمات             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05600" y="22860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2020A0"/>
                </a:solidFill>
              </a:rPr>
              <a:t>المحتوي :</a:t>
            </a:r>
            <a:r>
              <a:rPr lang="ar-EG" sz="3200" b="1" dirty="0"/>
              <a:t> </a:t>
            </a:r>
            <a:endParaRPr lang="en-US" sz="3200" b="1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000"/>
                            </p:stCondLst>
                            <p:childTnLst>
                              <p:par>
                                <p:cTn id="3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3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3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5" grpId="0"/>
      <p:bldP spid="16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9600" y="762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dirty="0">
                <a:solidFill>
                  <a:srgbClr val="00B050"/>
                </a:solidFill>
              </a:rPr>
              <a:t> </a:t>
            </a:r>
            <a:endParaRPr lang="en-US" sz="3200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Users\Mahmoud\Desktop\ملفات التخاطب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447778" cy="9144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100284" y="1981200"/>
            <a:ext cx="6043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800" b="1" dirty="0"/>
              <a:t>(طابعة_مقص_تجليد حراري للصور)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30480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/>
              <a:t>يتم وضع الكروت علي الطاولة وتقلب علي ظهرها ؛ ويقوم الطفل باختيار كارت </a:t>
            </a:r>
          </a:p>
          <a:p>
            <a:pPr algn="r"/>
            <a:r>
              <a:rPr lang="ar-EG" sz="2400" b="1" dirty="0"/>
              <a:t> ويقوم الأب أو الأم بقراءة الكارت ويقول مثلا </a:t>
            </a:r>
            <a:r>
              <a:rPr lang="ar-EG" sz="2400" b="1" dirty="0">
                <a:solidFill>
                  <a:srgbClr val="FF0000"/>
                </a:solidFill>
              </a:rPr>
              <a:t>(البطة تقول قف) </a:t>
            </a:r>
            <a:r>
              <a:rPr lang="ar-EG" sz="2400" b="1" dirty="0"/>
              <a:t>ثم يقوم الطفل</a:t>
            </a:r>
          </a:p>
          <a:p>
            <a:pPr algn="r"/>
            <a:r>
              <a:rPr lang="ar-EG" sz="2400" b="1" dirty="0"/>
              <a:t> بتنفيذ التعليمات الموجودة علي </a:t>
            </a:r>
            <a:r>
              <a:rPr lang="ar-EG" sz="2400" b="1" dirty="0">
                <a:solidFill>
                  <a:srgbClr val="FF0000"/>
                </a:solidFill>
              </a:rPr>
              <a:t>(كارت البطة) </a:t>
            </a:r>
            <a:r>
              <a:rPr lang="ar-EG" sz="2400" b="1" dirty="0"/>
              <a:t>ومن الممكن تقديم </a:t>
            </a:r>
            <a:r>
              <a:rPr lang="ar-EG" sz="2400" b="1" dirty="0">
                <a:solidFill>
                  <a:srgbClr val="FF0000"/>
                </a:solidFill>
              </a:rPr>
              <a:t>المساعدات</a:t>
            </a:r>
          </a:p>
          <a:p>
            <a:pPr algn="r"/>
            <a:r>
              <a:rPr lang="ar-EG" sz="2400" b="1" dirty="0">
                <a:solidFill>
                  <a:srgbClr val="FF0000"/>
                </a:solidFill>
              </a:rPr>
              <a:t>الجسدية</a:t>
            </a:r>
            <a:r>
              <a:rPr lang="ar-EG" sz="2400" b="1" dirty="0"/>
              <a:t> للطفل ثم سحبها بشكل تدريجي وعندما ينجح الطفل في تنفيذ جميع </a:t>
            </a:r>
          </a:p>
          <a:p>
            <a:pPr algn="r"/>
            <a:r>
              <a:rPr lang="ar-EG" sz="2400" b="1" dirty="0"/>
              <a:t> أوامر المستوي الأول ينقل للمستوي الثاني ثم الثالث .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3207685" y="228600"/>
            <a:ext cx="59363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3200" b="1" dirty="0">
                <a:solidFill>
                  <a:srgbClr val="FF0000"/>
                </a:solidFill>
              </a:rPr>
              <a:t>ثالثا : صور لأمر من ثلاث خطوات</a:t>
            </a:r>
            <a:endParaRPr 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" y="685800"/>
            <a:ext cx="8991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800" b="1" dirty="0"/>
              <a:t>للأطفال بعمر خمس سنوات فما فوق </a:t>
            </a:r>
            <a:r>
              <a:rPr lang="ar-EG" sz="2800" b="1" dirty="0">
                <a:solidFill>
                  <a:srgbClr val="FF0000"/>
                </a:solidFill>
              </a:rPr>
              <a:t>شروط النشاط </a:t>
            </a:r>
            <a:r>
              <a:rPr lang="ar-EG" sz="2800" b="1" dirty="0"/>
              <a:t>قدرة الطفل علي تنفيذ أوامر من خطوتين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67400" y="1524000"/>
            <a:ext cx="3004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000099"/>
                </a:solidFill>
              </a:rPr>
              <a:t>الأدوات :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25146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2020A0"/>
                </a:solidFill>
              </a:rPr>
              <a:t>طريقة</a:t>
            </a:r>
            <a:r>
              <a:rPr lang="ar-EG" sz="3600" b="1" dirty="0">
                <a:solidFill>
                  <a:srgbClr val="2020A0"/>
                </a:solidFill>
              </a:rPr>
              <a:t> اللعب :</a:t>
            </a:r>
            <a:endParaRPr lang="en-US" sz="3600" b="1" dirty="0">
              <a:solidFill>
                <a:srgbClr val="2020A0"/>
              </a:solidFill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3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0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9000"/>
                            </p:stCondLst>
                            <p:childTnLst>
                              <p:par>
                                <p:cTn id="4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4000"/>
                            </p:stCondLst>
                            <p:childTnLst>
                              <p:par>
                                <p:cTn id="4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9600" y="762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dirty="0">
                <a:solidFill>
                  <a:srgbClr val="00B050"/>
                </a:solidFill>
              </a:rPr>
              <a:t> </a:t>
            </a:r>
            <a:endParaRPr lang="en-US" sz="3200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Users\Mahmoud\Desktop\ملفات التخاطب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447778" cy="914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295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/>
              <a:t>تدريب الطفل علي إتباع التعليمات للقيام بنشاط حركي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-381000" y="1676400"/>
            <a:ext cx="952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rgbClr val="009900"/>
                </a:solidFill>
              </a:rPr>
              <a:t>المستوي الأول</a:t>
            </a:r>
            <a:endParaRPr lang="en-US" sz="2800" b="1" dirty="0">
              <a:solidFill>
                <a:srgbClr val="0099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133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>
                <a:solidFill>
                  <a:srgbClr val="009900"/>
                </a:solidFill>
              </a:rPr>
              <a:t>(قف_أجلس_صفق_أقفز_أرفع يديك_أغمض عينيك)</a:t>
            </a:r>
            <a:endParaRPr lang="en-US" sz="2400" b="1" dirty="0">
              <a:solidFill>
                <a:srgbClr val="0099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25146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rgbClr val="000099"/>
                </a:solidFill>
              </a:rPr>
              <a:t>المستوي الثاني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9718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>
                <a:solidFill>
                  <a:srgbClr val="000099"/>
                </a:solidFill>
              </a:rPr>
              <a:t>(أضحك وصفق_أغمض عينيك وقل أسمك_قف أفتح الباب_أقفز وأرفع يديك_أغمض عينيك وأضحك_أفتح فمك وقف)</a:t>
            </a: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0" y="3733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rgbClr val="CC6600"/>
                </a:solidFill>
              </a:rPr>
              <a:t>المستوي الثالث</a:t>
            </a:r>
            <a:endParaRPr lang="en-US" sz="2800" b="1" dirty="0">
              <a:solidFill>
                <a:srgbClr val="CC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1910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>
                <a:solidFill>
                  <a:srgbClr val="CC6600"/>
                </a:solidFill>
              </a:rPr>
              <a:t>(قف وأقفز ثم قل أسمك_أفتح الباب وقل مرحبا ثم أبتسم_أرفع يديك وعد لخمسة وصفق أغلق الباب وقل باي ثم أجلس_ألمس أنفك وأفتح فمك ثم أقفز_أقفزوأغمض عينيك ثم قل شكرا)</a:t>
            </a:r>
            <a:endParaRPr lang="en-US" sz="2400" b="1" dirty="0">
              <a:solidFill>
                <a:srgbClr val="CC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7620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FF0000"/>
                </a:solidFill>
              </a:rPr>
              <a:t>الأهداف الخاصة بالنطق واللغة 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/>
              <a:t>مع مراعاة تقديم معززمادي (أي شئ يحبه الطفل) </a:t>
            </a:r>
          </a:p>
          <a:p>
            <a:pPr algn="r"/>
            <a:r>
              <a:rPr lang="ar-EG" sz="2400" b="1" dirty="0"/>
              <a:t>أومعزز معنوي(شاطر_بطل) بعد كل محاولة صحيحة .</a:t>
            </a:r>
            <a:endParaRPr lang="en-US" sz="2400" b="1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3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3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0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3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6000"/>
                            </p:stCondLst>
                            <p:childTnLst>
                              <p:par>
                                <p:cTn id="4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9900"/>
                            </p:stCondLst>
                            <p:childTnLst>
                              <p:par>
                                <p:cTn id="5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9600" y="762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dirty="0">
                <a:solidFill>
                  <a:srgbClr val="00B050"/>
                </a:solidFill>
              </a:rPr>
              <a:t> </a:t>
            </a:r>
            <a:endParaRPr lang="en-US" sz="3200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Users\Mahmoud\Desktop\ملفات التخاطب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447778" cy="914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1981200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11500" b="1" dirty="0">
                <a:solidFill>
                  <a:srgbClr val="2020A0"/>
                </a:solidFill>
              </a:rPr>
              <a:t>أوراق العمل </a:t>
            </a:r>
            <a:endParaRPr lang="en-US" sz="11500" b="1" dirty="0">
              <a:solidFill>
                <a:srgbClr val="2020A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762000"/>
            <a:ext cx="2514600" cy="2514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6324600" y="762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rgbClr val="FF0000"/>
                </a:solidFill>
              </a:rPr>
              <a:t>قف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0"/>
            <a:ext cx="2514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3429000" y="762000"/>
            <a:ext cx="2514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chemeClr val="tx2"/>
                </a:solidFill>
              </a:rPr>
              <a:t>أجلس</a:t>
            </a:r>
            <a:endParaRPr lang="en-US" sz="2800" b="1" dirty="0">
              <a:solidFill>
                <a:schemeClr val="tx2"/>
              </a:solidFill>
            </a:endParaRPr>
          </a:p>
        </p:txBody>
      </p:sp>
      <p:pic>
        <p:nvPicPr>
          <p:cNvPr id="8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2514600" cy="2514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9" name="TextBox 8"/>
          <p:cNvSpPr txBox="1"/>
          <p:nvPr/>
        </p:nvSpPr>
        <p:spPr>
          <a:xfrm>
            <a:off x="609600" y="762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rgbClr val="00B050"/>
                </a:solidFill>
              </a:rPr>
              <a:t>صفق</a:t>
            </a:r>
            <a:endParaRPr lang="en-US" sz="2800" b="1" dirty="0">
              <a:solidFill>
                <a:srgbClr val="00B050"/>
              </a:solidFill>
            </a:endParaRPr>
          </a:p>
        </p:txBody>
      </p:sp>
      <p:pic>
        <p:nvPicPr>
          <p:cNvPr id="10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2514600" cy="2514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pic>
        <p:nvPicPr>
          <p:cNvPr id="11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429000"/>
            <a:ext cx="2514600" cy="2514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</p:pic>
      <p:pic>
        <p:nvPicPr>
          <p:cNvPr id="12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429000"/>
            <a:ext cx="2514600" cy="2514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pic>
        <p:nvPicPr>
          <p:cNvPr id="1027" name="Picture 3" descr="C:\Users\Mahmoud\Desktop\ملفات التخاطب\lo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2447778" cy="9144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324600" y="3429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rgbClr val="7030A0"/>
                </a:solidFill>
              </a:rPr>
              <a:t>أقفز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29000" y="3429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chemeClr val="accent6">
                    <a:lumMod val="75000"/>
                  </a:schemeClr>
                </a:solidFill>
              </a:rPr>
              <a:t>أغمض عينيك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3429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أرفع يديك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95600" y="0"/>
            <a:ext cx="350520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3200" b="1" dirty="0"/>
              <a:t>تعليمات المستوي الأول</a:t>
            </a:r>
            <a:endParaRPr lang="en-US" sz="32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5" grpId="0"/>
      <p:bldP spid="16" grpId="0"/>
      <p:bldP spid="17" grpId="0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762000"/>
            <a:ext cx="2514600" cy="2514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6324600" y="762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400" b="1" dirty="0">
                <a:solidFill>
                  <a:srgbClr val="FF0000"/>
                </a:solidFill>
              </a:rPr>
              <a:t>أضحك وصفق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0"/>
            <a:ext cx="2514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3429000" y="762000"/>
            <a:ext cx="2514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400" b="1" dirty="0">
                <a:solidFill>
                  <a:schemeClr val="tx2"/>
                </a:solidFill>
              </a:rPr>
              <a:t>قف وأفتح الباب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8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2514600" cy="2514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9" name="TextBox 8"/>
          <p:cNvSpPr txBox="1"/>
          <p:nvPr/>
        </p:nvSpPr>
        <p:spPr>
          <a:xfrm>
            <a:off x="609600" y="762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dirty="0">
                <a:solidFill>
                  <a:srgbClr val="00B050"/>
                </a:solidFill>
              </a:rPr>
              <a:t> </a:t>
            </a:r>
            <a:r>
              <a:rPr lang="ar-EG" sz="2400" b="1" dirty="0">
                <a:solidFill>
                  <a:srgbClr val="00B050"/>
                </a:solidFill>
              </a:rPr>
              <a:t>أغمض عينيك وأضحك </a:t>
            </a:r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10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2514600" cy="2514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pic>
        <p:nvPicPr>
          <p:cNvPr id="11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429000"/>
            <a:ext cx="2514600" cy="2514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</p:pic>
      <p:pic>
        <p:nvPicPr>
          <p:cNvPr id="12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429000"/>
            <a:ext cx="2514600" cy="2514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pic>
        <p:nvPicPr>
          <p:cNvPr id="1027" name="Picture 3" descr="C:\Users\Mahmoud\Desktop\ملفات التخاطب\lo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2447778" cy="9144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3429000" y="3429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400" b="1" dirty="0">
                <a:solidFill>
                  <a:schemeClr val="accent6">
                    <a:lumMod val="75000"/>
                  </a:schemeClr>
                </a:solidFill>
              </a:rPr>
              <a:t>أقفز وأرفع يديك 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3429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أفتح فمك وقف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34290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000" b="1" dirty="0"/>
              <a:t>أغمض عينيك وقل أسمك</a:t>
            </a:r>
            <a:endParaRPr lang="en-US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2819400" y="0"/>
            <a:ext cx="373380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EG" sz="3200" b="1" dirty="0"/>
              <a:t>تعليمات المستوي الثاني</a:t>
            </a:r>
            <a:endParaRPr lang="en-US" sz="3200" b="1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5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6" grpId="0"/>
      <p:bldP spid="17" grpId="0"/>
      <p:bldP spid="18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762000"/>
            <a:ext cx="2514600" cy="2514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6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0"/>
            <a:ext cx="2514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3429000" y="762001"/>
            <a:ext cx="2514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>
                <a:solidFill>
                  <a:schemeClr val="tx2"/>
                </a:solidFill>
              </a:rPr>
              <a:t>أرفع يديك وعد لخمسة وصفق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8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2514600" cy="2514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9" name="TextBox 8"/>
          <p:cNvSpPr txBox="1"/>
          <p:nvPr/>
        </p:nvSpPr>
        <p:spPr>
          <a:xfrm>
            <a:off x="609600" y="7620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>
                <a:solidFill>
                  <a:srgbClr val="00B050"/>
                </a:solidFill>
              </a:rPr>
              <a:t> ألمس أنفك وأفتح فمك ثم أقفز</a:t>
            </a:r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10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2514600" cy="2514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pic>
        <p:nvPicPr>
          <p:cNvPr id="11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429000"/>
            <a:ext cx="2514600" cy="2514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</p:pic>
      <p:pic>
        <p:nvPicPr>
          <p:cNvPr id="12" name="Picture 2" descr="C:\Users\Mahmoud\Desktop\ملفات التخاطب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429000"/>
            <a:ext cx="2514600" cy="2514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pic>
        <p:nvPicPr>
          <p:cNvPr id="1027" name="Picture 3" descr="C:\Users\Mahmoud\Desktop\ملفات التخاطب\lo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2447778" cy="9144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3429000" y="34290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>
                <a:solidFill>
                  <a:schemeClr val="accent6">
                    <a:lumMod val="75000"/>
                  </a:schemeClr>
                </a:solidFill>
              </a:rPr>
              <a:t>أغلق الباب وقل باي ثم أجلس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34290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أقفز وأغمض عينيك ثم قل شكرا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24600" y="34290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/>
              <a:t>أفتح الباب وقل مرحبا ثم أبتسم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324600" y="762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400" b="1" dirty="0"/>
              <a:t>قف وأقفز ثم قل أسمك</a:t>
            </a:r>
            <a:endParaRPr lang="en-US" sz="2400" b="1" dirty="0"/>
          </a:p>
        </p:txBody>
      </p:sp>
      <p:sp>
        <p:nvSpPr>
          <p:cNvPr id="21" name="Rectangle 20"/>
          <p:cNvSpPr/>
          <p:nvPr/>
        </p:nvSpPr>
        <p:spPr>
          <a:xfrm>
            <a:off x="2895600" y="0"/>
            <a:ext cx="381000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EG" sz="3200" b="1" dirty="0"/>
              <a:t>تعليمات المستوي الثالث</a:t>
            </a:r>
            <a:endParaRPr lang="en-US" sz="3200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6" grpId="0"/>
      <p:bldP spid="17" grpId="0"/>
      <p:bldP spid="18" grpId="0"/>
      <p:bldP spid="20" grpId="0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8AA822C9CB9C7499429E43B64C909FA" ma:contentTypeVersion="18" ma:contentTypeDescription="إنشاء مستند جديد." ma:contentTypeScope="" ma:versionID="21e4840417f9309816953646a192b7cb">
  <xsd:schema xmlns:xsd="http://www.w3.org/2001/XMLSchema" xmlns:xs="http://www.w3.org/2001/XMLSchema" xmlns:p="http://schemas.microsoft.com/office/2006/metadata/properties" xmlns:ns2="c1de0bf6-26b4-47e3-a847-1709f840bf35" xmlns:ns3="069d2d8d-81cf-4d49-b005-3d5ac705c578" targetNamespace="http://schemas.microsoft.com/office/2006/metadata/properties" ma:root="true" ma:fieldsID="b08946687b77684e033e722108457f34" ns2:_="" ns3:_="">
    <xsd:import namespace="c1de0bf6-26b4-47e3-a847-1709f840bf35"/>
    <xsd:import namespace="069d2d8d-81cf-4d49-b005-3d5ac705c578"/>
    <xsd:element name="properties">
      <xsd:complexType>
        <xsd:sequence>
          <xsd:element name="documentManagement">
            <xsd:complexType>
              <xsd:all>
                <xsd:element ref="ns2:FocalPoint"/>
                <xsd:element ref="ns2:InstitutionName"/>
                <xsd:element ref="ns2:Partner"/>
                <xsd:element ref="ns2:Partner_x003a__x0627__x0644__x0639__x0646__x0648__x0627__x0646_" minOccurs="0"/>
                <xsd:element ref="ns2:Partner_x003a_LogoImageUrl" minOccurs="0"/>
                <xsd:element ref="ns2:Partner_x003a__x0627__x0644__x0645__x0639__x0631__x0641_" minOccurs="0"/>
                <xsd:element ref="ns3:AssetDescription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de0bf6-26b4-47e3-a847-1709f840bf35" elementFormDefault="qualified">
    <xsd:import namespace="http://schemas.microsoft.com/office/2006/documentManagement/types"/>
    <xsd:import namespace="http://schemas.microsoft.com/office/infopath/2007/PartnerControls"/>
    <xsd:element name="FocalPoint" ma:index="2" ma:displayName="نقاط الاتصال" ma:internalName="FocalPoint" ma:readOnly="false">
      <xsd:simpleType>
        <xsd:restriction base="dms:Text">
          <xsd:maxLength value="255"/>
        </xsd:restriction>
      </xsd:simpleType>
    </xsd:element>
    <xsd:element name="InstitutionName" ma:index="3" ma:displayName="المؤسسة" ma:internalName="InstitutionName">
      <xsd:simpleType>
        <xsd:restriction base="dms:Text">
          <xsd:maxLength value="255"/>
        </xsd:restriction>
      </xsd:simpleType>
    </xsd:element>
    <xsd:element name="Partner" ma:index="4" ma:displayName="شركاء" ma:list="{e2473511-32fa-4f9c-9906-4929f170311d}" ma:internalName="Partner" ma:readOnly="false" ma:showField="Title">
      <xsd:simpleType>
        <xsd:restriction base="dms:Lookup"/>
      </xsd:simpleType>
    </xsd:element>
    <xsd:element name="Partner_x003a__x0627__x0644__x0639__x0646__x0648__x0627__x0646_" ma:index="9" nillable="true" ma:displayName="Partner:العنوان" ma:list="{e2473511-32fa-4f9c-9906-4929f170311d}" ma:internalName="Partner_x003a__x0627__x0644__x0639__x0646__x0648__x0627__x0646_" ma:readOnly="true" ma:showField="Title" ma:web="a70f1cd9-9543-4c54-88ca-9f410e1f74a0">
      <xsd:simpleType>
        <xsd:restriction base="dms:Lookup"/>
      </xsd:simpleType>
    </xsd:element>
    <xsd:element name="Partner_x003a_LogoImageUrl" ma:index="10" nillable="true" ma:displayName="Partner:LogoImageUrl" ma:list="{e2473511-32fa-4f9c-9906-4929f170311d}" ma:internalName="Partner_x003a_LogoImageUrl" ma:readOnly="true" ma:showField="LogoImageUrl" ma:web="a70f1cd9-9543-4c54-88ca-9f410e1f74a0">
      <xsd:simpleType>
        <xsd:restriction base="dms:Lookup"/>
      </xsd:simpleType>
    </xsd:element>
    <xsd:element name="Partner_x003a__x0627__x0644__x0645__x0639__x0631__x0641_" ma:index="11" nillable="true" ma:displayName="Partner:المعرف" ma:list="{e2473511-32fa-4f9c-9906-4929f170311d}" ma:internalName="Partner_x003a__x0627__x0644__x0645__x0639__x0631__x0641_" ma:readOnly="true" ma:showField="ID" ma:web="a70f1cd9-9543-4c54-88ca-9f410e1f74a0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9d2d8d-81cf-4d49-b005-3d5ac705c578" elementFormDefault="qualified">
    <xsd:import namespace="http://schemas.microsoft.com/office/2006/documentManagement/types"/>
    <xsd:import namespace="http://schemas.microsoft.com/office/infopath/2007/PartnerControls"/>
    <xsd:element name="AssetDescription" ma:index="14" ma:displayName="الوصف" ma:internalName="AssetDescription">
      <xsd:simpleType>
        <xsd:restriction base="dms:Note">
          <xsd:maxLength value="255"/>
        </xsd:restriction>
      </xsd:simpleType>
    </xsd:element>
    <xsd:element name="SharedWithUsers" ma:index="16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نوع المحتوى"/>
        <xsd:element ref="dc:title" maxOccurs="1" ma:index="1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artner xmlns="c1de0bf6-26b4-47e3-a847-1709f840bf35">6</Partner>
    <AssetDescription xmlns="069d2d8d-81cf-4d49-b005-3d5ac705c578">سلسلة تحفيز اللغة 1-4</AssetDescription>
    <FocalPoint xmlns="c1de0bf6-26b4-47e3-a847-1709f840bf35">Mousa Mohammad </FocalPoint>
    <InstitutionName xmlns="c1de0bf6-26b4-47e3-a847-1709f840bf35">Qatari Autism Society </InstitutionName>
  </documentManagement>
</p:properties>
</file>

<file path=customXml/itemProps1.xml><?xml version="1.0" encoding="utf-8"?>
<ds:datastoreItem xmlns:ds="http://schemas.openxmlformats.org/officeDocument/2006/customXml" ds:itemID="{6D75C82A-4616-4B1D-8AE6-7CF716241AD1}"/>
</file>

<file path=customXml/itemProps2.xml><?xml version="1.0" encoding="utf-8"?>
<ds:datastoreItem xmlns:ds="http://schemas.openxmlformats.org/officeDocument/2006/customXml" ds:itemID="{DAF1911D-D07B-467C-A569-745D94FAA40B}"/>
</file>

<file path=customXml/itemProps3.xml><?xml version="1.0" encoding="utf-8"?>
<ds:datastoreItem xmlns:ds="http://schemas.openxmlformats.org/officeDocument/2006/customXml" ds:itemID="{9453533D-0583-4792-9C76-156018F3367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809</TotalTime>
  <Words>400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سلسلة تحفيز اللغة -4</dc:title>
  <dc:creator>Mahmoud Abd El Razek</dc:creator>
  <cp:lastModifiedBy>MousaMohammad Mohammad</cp:lastModifiedBy>
  <cp:revision>136</cp:revision>
  <dcterms:created xsi:type="dcterms:W3CDTF">2020-05-04T07:44:54Z</dcterms:created>
  <dcterms:modified xsi:type="dcterms:W3CDTF">2020-05-07T13:52:15Z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0x01010088AA822C9CB9C7499429E43B64C909FA</vt:lpwstr>
  </property>
  <property fmtid="{D5CDD505-2E9C-101B-9397-08002B2CF9AE}" pid="3" name="WorkflowChangePath">
    <vt:lpwstr>44124081-1f38-4ab3-b607-ccfd48eb0db1,4;</vt:lpwstr>
  </property>
  <property fmtid="{D5CDD505-2E9C-101B-9397-08002B2CF9AE}" pid="4" name="IsApproved">
    <vt:lpwstr>1</vt:lpwstr>
  </property>
</Properties>
</file>