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6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28" r:id="rId1"/>
  </p:sldMasterIdLst>
  <p:sldIdLst>
    <p:sldId id="263" r:id="rId2"/>
    <p:sldId id="264" r:id="rId3"/>
    <p:sldId id="262" r:id="rId4"/>
    <p:sldId id="261" r:id="rId5"/>
    <p:sldId id="260" r:id="rId6"/>
    <p:sldId id="259" r:id="rId7"/>
    <p:sldId id="265" r:id="rId8"/>
    <p:sldId id="266" r:id="rId9"/>
    <p:sldId id="267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6600"/>
    <a:srgbClr val="000099"/>
    <a:srgbClr val="009900"/>
    <a:srgbClr val="800080"/>
    <a:srgbClr val="660066"/>
    <a:srgbClr val="990000"/>
    <a:srgbClr val="2020A0"/>
    <a:srgbClr val="339966"/>
    <a:srgbClr val="990099"/>
    <a:srgbClr val="FF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3" autoAdjust="0"/>
    <p:restoredTop sz="94624" autoAdjust="0"/>
  </p:normalViewPr>
  <p:slideViewPr>
    <p:cSldViewPr>
      <p:cViewPr varScale="1">
        <p:scale>
          <a:sx n="62" d="100"/>
          <a:sy n="62" d="100"/>
        </p:scale>
        <p:origin x="1396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17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844D498-9E33-426B-BEC0-449AEFFA5C88}" type="datetimeFigureOut">
              <a:rPr lang="en-US" smtClean="0"/>
              <a:pPr/>
              <a:t>5/7/2020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647E584-4D5A-4227-978A-33918C9FA4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4D498-9E33-426B-BEC0-449AEFFA5C88}" type="datetimeFigureOut">
              <a:rPr lang="en-US" smtClean="0"/>
              <a:pPr/>
              <a:t>5/7/2020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7E584-4D5A-4227-978A-33918C9FA4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4D498-9E33-426B-BEC0-449AEFFA5C88}" type="datetimeFigureOut">
              <a:rPr lang="en-US" smtClean="0"/>
              <a:pPr/>
              <a:t>5/7/2020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7E584-4D5A-4227-978A-33918C9FA4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4D498-9E33-426B-BEC0-449AEFFA5C88}" type="datetimeFigureOut">
              <a:rPr lang="en-US" smtClean="0"/>
              <a:pPr/>
              <a:t>5/7/2020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7E584-4D5A-4227-978A-33918C9FA4F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4D498-9E33-426B-BEC0-449AEFFA5C88}" type="datetimeFigureOut">
              <a:rPr lang="en-US" smtClean="0"/>
              <a:pPr/>
              <a:t>5/7/2020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7E584-4D5A-4227-978A-33918C9FA4F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4D498-9E33-426B-BEC0-449AEFFA5C88}" type="datetimeFigureOut">
              <a:rPr lang="en-US" smtClean="0"/>
              <a:pPr/>
              <a:t>5/7/2020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7E584-4D5A-4227-978A-33918C9FA4F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4D498-9E33-426B-BEC0-449AEFFA5C88}" type="datetimeFigureOut">
              <a:rPr lang="en-US" smtClean="0"/>
              <a:pPr/>
              <a:t>5/7/2020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7E584-4D5A-4227-978A-33918C9FA4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4D498-9E33-426B-BEC0-449AEFFA5C88}" type="datetimeFigureOut">
              <a:rPr lang="en-US" smtClean="0"/>
              <a:pPr/>
              <a:t>5/7/2020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7E584-4D5A-4227-978A-33918C9FA4F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4D498-9E33-426B-BEC0-449AEFFA5C88}" type="datetimeFigureOut">
              <a:rPr lang="en-US" smtClean="0"/>
              <a:pPr/>
              <a:t>5/7/2020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7E584-4D5A-4227-978A-33918C9FA4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C844D498-9E33-426B-BEC0-449AEFFA5C88}" type="datetimeFigureOut">
              <a:rPr lang="en-US" smtClean="0"/>
              <a:pPr/>
              <a:t>5/7/2020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7E584-4D5A-4227-978A-33918C9FA4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844D498-9E33-426B-BEC0-449AEFFA5C88}" type="datetimeFigureOut">
              <a:rPr lang="en-US" smtClean="0"/>
              <a:pPr/>
              <a:t>5/7/2020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647E584-4D5A-4227-978A-33918C9FA4F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844D498-9E33-426B-BEC0-449AEFFA5C88}" type="datetimeFigureOut">
              <a:rPr lang="en-US" smtClean="0"/>
              <a:pPr/>
              <a:t>5/7/2020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3647E584-4D5A-4227-978A-33918C9FA4F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29" r:id="rId1"/>
    <p:sldLayoutId id="2147484130" r:id="rId2"/>
    <p:sldLayoutId id="2147484131" r:id="rId3"/>
    <p:sldLayoutId id="2147484132" r:id="rId4"/>
    <p:sldLayoutId id="2147484133" r:id="rId5"/>
    <p:sldLayoutId id="2147484134" r:id="rId6"/>
    <p:sldLayoutId id="2147484135" r:id="rId7"/>
    <p:sldLayoutId id="2147484136" r:id="rId8"/>
    <p:sldLayoutId id="2147484137" r:id="rId9"/>
    <p:sldLayoutId id="2147484138" r:id="rId10"/>
    <p:sldLayoutId id="214748413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3962400"/>
            <a:ext cx="91440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4400" b="1" dirty="0">
                <a:solidFill>
                  <a:srgbClr val="FF0000"/>
                </a:solidFill>
              </a:rPr>
              <a:t>أخصائية النطق واللغة</a:t>
            </a:r>
          </a:p>
          <a:p>
            <a:pPr algn="ctr"/>
            <a:r>
              <a:rPr lang="ar-EG" sz="4400" b="1" dirty="0">
                <a:solidFill>
                  <a:srgbClr val="FF0000"/>
                </a:solidFill>
              </a:rPr>
              <a:t>أستاذة / دعاء عبداللطيف</a:t>
            </a:r>
            <a:endParaRPr lang="en-US" sz="4400" b="1" dirty="0">
              <a:solidFill>
                <a:srgbClr val="FF00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200400" y="2057400"/>
            <a:ext cx="19812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FC0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0" y="914400"/>
            <a:ext cx="9143999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endParaRPr lang="en-US" sz="7200" b="1" cap="none" spc="0" dirty="0">
              <a:ln w="11430"/>
              <a:solidFill>
                <a:srgbClr val="0070C0"/>
              </a:solidFill>
              <a:effectLst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0" y="2971800"/>
            <a:ext cx="91440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sz="6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0" y="495300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ar-EG" sz="4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23" name="Picture 3" descr="C:\Users\Mahmoud\Desktop\ملفات التخاطب\lo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2447778" cy="914400"/>
          </a:xfrm>
          <a:prstGeom prst="rect">
            <a:avLst/>
          </a:prstGeom>
          <a:noFill/>
        </p:spPr>
      </p:pic>
      <p:sp>
        <p:nvSpPr>
          <p:cNvPr id="10" name="Rectangle 9"/>
          <p:cNvSpPr/>
          <p:nvPr/>
        </p:nvSpPr>
        <p:spPr>
          <a:xfrm>
            <a:off x="0" y="609600"/>
            <a:ext cx="8991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/>
              <a:t>الجمعية القطرية للتوحد</a:t>
            </a:r>
            <a:endParaRPr lang="en-US" sz="7200" b="1" dirty="0"/>
          </a:p>
        </p:txBody>
      </p:sp>
      <p:sp>
        <p:nvSpPr>
          <p:cNvPr id="11" name="Rectangle 10"/>
          <p:cNvSpPr/>
          <p:nvPr/>
        </p:nvSpPr>
        <p:spPr>
          <a:xfrm>
            <a:off x="1" y="2438400"/>
            <a:ext cx="91440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000" b="1" dirty="0">
                <a:solidFill>
                  <a:srgbClr val="000099"/>
                </a:solidFill>
              </a:rPr>
              <a:t>سلسلة تحفيز اللغة عند الأطفال</a:t>
            </a:r>
            <a:r>
              <a:rPr lang="ar-BH" sz="6000" b="1" dirty="0">
                <a:solidFill>
                  <a:srgbClr val="000099"/>
                </a:solidFill>
              </a:rPr>
              <a:t> 4</a:t>
            </a:r>
            <a:endParaRPr lang="en-US" sz="6000" b="1" dirty="0">
              <a:solidFill>
                <a:srgbClr val="000099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209800" y="1600200"/>
            <a:ext cx="41148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000" b="1" dirty="0">
                <a:solidFill>
                  <a:srgbClr val="339966"/>
                </a:solidFill>
              </a:rPr>
              <a:t>تقدم</a:t>
            </a:r>
            <a:endParaRPr lang="en-US" sz="6000" b="1" dirty="0">
              <a:solidFill>
                <a:srgbClr val="339966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209801" y="3200400"/>
            <a:ext cx="4267199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000" b="1" dirty="0">
                <a:solidFill>
                  <a:srgbClr val="339966"/>
                </a:solidFill>
              </a:rPr>
              <a:t>إعداد</a:t>
            </a:r>
            <a:endParaRPr lang="en-US" sz="6000" b="1" dirty="0">
              <a:solidFill>
                <a:srgbClr val="339966"/>
              </a:solidFill>
            </a:endParaRPr>
          </a:p>
        </p:txBody>
      </p:sp>
    </p:spTree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3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0"/>
                            </p:stCondLst>
                            <p:childTnLst>
                              <p:par>
                                <p:cTn id="1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7000"/>
                            </p:stCondLst>
                            <p:childTnLst>
                              <p:par>
                                <p:cTn id="19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1" dur="3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0"/>
                            </p:stCondLst>
                            <p:childTnLst>
                              <p:par>
                                <p:cTn id="23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5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2000"/>
                            </p:stCondLst>
                            <p:childTnLst>
                              <p:par>
                                <p:cTn id="27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3" grpId="0"/>
      <p:bldP spid="1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609600" y="762000"/>
            <a:ext cx="2514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EG" sz="2800" dirty="0">
                <a:solidFill>
                  <a:srgbClr val="00B050"/>
                </a:solidFill>
              </a:rPr>
              <a:t> </a:t>
            </a:r>
            <a:endParaRPr lang="en-US" sz="3200" dirty="0">
              <a:solidFill>
                <a:srgbClr val="00B05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1447800"/>
            <a:ext cx="914399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en-US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0070C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81000" y="6019800"/>
            <a:ext cx="190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EG" b="1" dirty="0"/>
              <a:t>أخصائية النطق واللغة</a:t>
            </a:r>
          </a:p>
          <a:p>
            <a:r>
              <a:rPr lang="ar-EG" b="1" dirty="0"/>
              <a:t>أ/ دعاء عبداللطيف</a:t>
            </a:r>
            <a:endParaRPr lang="en-US" b="1" dirty="0"/>
          </a:p>
        </p:txBody>
      </p:sp>
      <p:pic>
        <p:nvPicPr>
          <p:cNvPr id="12" name="Picture 3" descr="C:\Users\Mahmoud\Desktop\ملفات التخاطب\lo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2447778" cy="914400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0" y="1828800"/>
            <a:ext cx="91440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600" b="1" dirty="0"/>
              <a:t>سلسلة تحفيز اللغة عند الأطفال</a:t>
            </a:r>
            <a:endParaRPr lang="en-US" sz="66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0" y="3200400"/>
            <a:ext cx="914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EG" sz="5400" b="1" dirty="0">
                <a:solidFill>
                  <a:srgbClr val="FF0000"/>
                </a:solidFill>
              </a:rPr>
              <a:t>رابعا : تدريب الطفل علي إتباع التعليمات</a:t>
            </a:r>
            <a:endParaRPr lang="en-US" sz="5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0"/>
                            </p:stCondLst>
                            <p:childTnLst>
                              <p:par>
                                <p:cTn id="13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5" dur="3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8000"/>
                            </p:stCondLst>
                            <p:childTnLst>
                              <p:par>
                                <p:cTn id="17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7" grpId="0"/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609600" y="762000"/>
            <a:ext cx="2514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EG" sz="2800" dirty="0">
                <a:solidFill>
                  <a:srgbClr val="00B050"/>
                </a:solidFill>
              </a:rPr>
              <a:t> </a:t>
            </a:r>
            <a:endParaRPr lang="en-US" sz="3200" dirty="0">
              <a:solidFill>
                <a:srgbClr val="00B050"/>
              </a:solidFill>
            </a:endParaRPr>
          </a:p>
        </p:txBody>
      </p:sp>
      <p:pic>
        <p:nvPicPr>
          <p:cNvPr id="1027" name="Picture 3" descr="C:\Users\Mahmoud\Desktop\ملفات التخاطب\lo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2447778" cy="914400"/>
          </a:xfrm>
          <a:prstGeom prst="rect">
            <a:avLst/>
          </a:prstGeom>
          <a:noFill/>
        </p:spPr>
      </p:pic>
      <p:sp>
        <p:nvSpPr>
          <p:cNvPr id="17" name="TextBox 16"/>
          <p:cNvSpPr txBox="1"/>
          <p:nvPr/>
        </p:nvSpPr>
        <p:spPr>
          <a:xfrm>
            <a:off x="0" y="274320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EG" sz="2400" dirty="0"/>
              <a:t> </a:t>
            </a:r>
            <a:r>
              <a:rPr lang="ar-EG" sz="3200" b="1" dirty="0">
                <a:solidFill>
                  <a:srgbClr val="FF0000"/>
                </a:solidFill>
              </a:rPr>
              <a:t>أولا : صور لأمر من خطوة واحدة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0" y="3200400"/>
            <a:ext cx="914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EG" sz="2800" b="1" dirty="0"/>
              <a:t>للأطفال بعمر سنتين فما فوق </a:t>
            </a:r>
            <a:r>
              <a:rPr lang="ar-EG" sz="2800" b="1" dirty="0">
                <a:solidFill>
                  <a:srgbClr val="FF0000"/>
                </a:solidFill>
              </a:rPr>
              <a:t>شروط النشاط </a:t>
            </a:r>
            <a:r>
              <a:rPr lang="ar-EG" sz="2800" b="1" dirty="0"/>
              <a:t>قدرة الطفل علي إستيعاب المفردات اللغوية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0" y="4038600"/>
            <a:ext cx="9144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EG" sz="3200" b="1" dirty="0">
                <a:solidFill>
                  <a:srgbClr val="FF0000"/>
                </a:solidFill>
              </a:rPr>
              <a:t>ثانيا: صور لأمر من خطوتين</a:t>
            </a:r>
            <a:endParaRPr lang="en-US" sz="3200" b="1" dirty="0"/>
          </a:p>
        </p:txBody>
      </p:sp>
      <p:sp>
        <p:nvSpPr>
          <p:cNvPr id="22" name="Rectangle 21"/>
          <p:cNvSpPr/>
          <p:nvPr/>
        </p:nvSpPr>
        <p:spPr>
          <a:xfrm>
            <a:off x="0" y="4419600"/>
            <a:ext cx="9144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EG" sz="2800" b="1" dirty="0"/>
              <a:t>للأطفال بعمر أربع سنوات فما فوق </a:t>
            </a:r>
            <a:r>
              <a:rPr lang="ar-EG" sz="2800" b="1" dirty="0">
                <a:solidFill>
                  <a:srgbClr val="FF0000"/>
                </a:solidFill>
              </a:rPr>
              <a:t>شروط النشاط </a:t>
            </a:r>
            <a:r>
              <a:rPr lang="ar-EG" sz="2800" b="1" dirty="0"/>
              <a:t>قدرة الطفل علي قول جمل من كلمتين وثلاث كلمات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38200" y="304800"/>
            <a:ext cx="8305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EG" sz="5400" b="1" dirty="0">
                <a:solidFill>
                  <a:srgbClr val="2020A0"/>
                </a:solidFill>
              </a:rPr>
              <a:t>تحفيز اللغة عند الطفل</a:t>
            </a:r>
            <a:endParaRPr lang="en-US" sz="5400" b="1" dirty="0">
              <a:solidFill>
                <a:srgbClr val="2020A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505200" y="1066800"/>
            <a:ext cx="5638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EG" sz="3200" b="1" dirty="0"/>
              <a:t>تعليم الطفل إتباع التعليمات</a:t>
            </a:r>
            <a:endParaRPr lang="en-US" sz="32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0" y="1447800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EG" sz="3600" b="1" dirty="0">
                <a:solidFill>
                  <a:srgbClr val="FF0000"/>
                </a:solidFill>
              </a:rPr>
              <a:t>نشاط (كارت البطة)</a:t>
            </a:r>
          </a:p>
          <a:p>
            <a:pPr algn="ctr"/>
            <a:r>
              <a:rPr lang="ar-EG" sz="3200" b="1" dirty="0">
                <a:solidFill>
                  <a:srgbClr val="FF0000"/>
                </a:solidFill>
              </a:rPr>
              <a:t>                  </a:t>
            </a:r>
            <a:r>
              <a:rPr lang="ar-EG" sz="3600" b="1" dirty="0">
                <a:solidFill>
                  <a:srgbClr val="FF0000"/>
                </a:solidFill>
              </a:rPr>
              <a:t>لتعليم الطفل إتباع التعليمات                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705600" y="2286000"/>
            <a:ext cx="2286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EG" sz="3200" b="1" dirty="0">
                <a:solidFill>
                  <a:srgbClr val="2020A0"/>
                </a:solidFill>
              </a:rPr>
              <a:t>المحتوي :</a:t>
            </a:r>
            <a:r>
              <a:rPr lang="ar-EG" sz="3200" b="1" dirty="0"/>
              <a:t> </a:t>
            </a:r>
            <a:endParaRPr lang="en-US" sz="3200" b="1" dirty="0"/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3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3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3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0"/>
                            </p:stCondLst>
                            <p:childTnLst>
                              <p:par>
                                <p:cTn id="1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7000"/>
                            </p:stCondLst>
                            <p:childTnLst>
                              <p:par>
                                <p:cTn id="19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1" dur="3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0"/>
                            </p:stCondLst>
                            <p:childTnLst>
                              <p:par>
                                <p:cTn id="23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4000"/>
                            </p:stCondLst>
                            <p:childTnLst>
                              <p:par>
                                <p:cTn id="33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5" dur="3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7000"/>
                            </p:stCondLst>
                            <p:childTnLst>
                              <p:par>
                                <p:cTn id="37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9" dur="30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0000"/>
                            </p:stCondLst>
                            <p:childTnLst>
                              <p:par>
                                <p:cTn id="41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3" dur="30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15" grpId="0"/>
      <p:bldP spid="16" grpId="0"/>
      <p:bldP spid="19" grpId="0"/>
      <p:bldP spid="2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609600" y="762000"/>
            <a:ext cx="2514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EG" sz="2800" dirty="0">
                <a:solidFill>
                  <a:srgbClr val="00B050"/>
                </a:solidFill>
              </a:rPr>
              <a:t> </a:t>
            </a:r>
            <a:endParaRPr lang="en-US" sz="3200" dirty="0">
              <a:solidFill>
                <a:srgbClr val="00B050"/>
              </a:solidFill>
            </a:endParaRPr>
          </a:p>
        </p:txBody>
      </p:sp>
      <p:pic>
        <p:nvPicPr>
          <p:cNvPr id="1027" name="Picture 3" descr="C:\Users\Mahmoud\Desktop\ملفات التخاطب\lo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2447778" cy="914400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3100284" y="1981200"/>
            <a:ext cx="604371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EG" sz="2800" b="1" dirty="0"/>
              <a:t>(طابعة_مقص_تجليد حراري للصور)</a:t>
            </a:r>
            <a:endParaRPr lang="en-US" sz="28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381000" y="3048000"/>
            <a:ext cx="8610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EG" sz="2400" b="1" dirty="0"/>
              <a:t>يتم وضع الكروت علي الطاولة وتقلب علي ظهرها ؛ ويقوم الطفل باختيار كارت </a:t>
            </a:r>
          </a:p>
          <a:p>
            <a:pPr algn="r"/>
            <a:r>
              <a:rPr lang="ar-EG" sz="2400" b="1" dirty="0"/>
              <a:t> ويقوم الأب أو الأم بقراءة الكارت ويقول مثلا </a:t>
            </a:r>
            <a:r>
              <a:rPr lang="ar-EG" sz="2400" b="1" dirty="0">
                <a:solidFill>
                  <a:srgbClr val="FF0000"/>
                </a:solidFill>
              </a:rPr>
              <a:t>(البطة تقول قف) </a:t>
            </a:r>
            <a:r>
              <a:rPr lang="ar-EG" sz="2400" b="1" dirty="0"/>
              <a:t>ثم يقوم الطفل</a:t>
            </a:r>
          </a:p>
          <a:p>
            <a:pPr algn="r"/>
            <a:r>
              <a:rPr lang="ar-EG" sz="2400" b="1" dirty="0"/>
              <a:t> بتنفيذ التعليمات الموجودة علي </a:t>
            </a:r>
            <a:r>
              <a:rPr lang="ar-EG" sz="2400" b="1" dirty="0">
                <a:solidFill>
                  <a:srgbClr val="FF0000"/>
                </a:solidFill>
              </a:rPr>
              <a:t>(كارت البطة) </a:t>
            </a:r>
            <a:r>
              <a:rPr lang="ar-EG" sz="2400" b="1" dirty="0"/>
              <a:t>ومن الممكن تقديم </a:t>
            </a:r>
            <a:r>
              <a:rPr lang="ar-EG" sz="2400" b="1" dirty="0">
                <a:solidFill>
                  <a:srgbClr val="FF0000"/>
                </a:solidFill>
              </a:rPr>
              <a:t>المساعدات</a:t>
            </a:r>
          </a:p>
          <a:p>
            <a:pPr algn="r"/>
            <a:r>
              <a:rPr lang="ar-EG" sz="2400" b="1" dirty="0">
                <a:solidFill>
                  <a:srgbClr val="FF0000"/>
                </a:solidFill>
              </a:rPr>
              <a:t>الجسدية</a:t>
            </a:r>
            <a:r>
              <a:rPr lang="ar-EG" sz="2400" b="1" dirty="0"/>
              <a:t> للطفل ثم سحبها بشكل تدريجي وعندما ينجح الطفل في تنفيذ جميع </a:t>
            </a:r>
          </a:p>
          <a:p>
            <a:pPr algn="r"/>
            <a:r>
              <a:rPr lang="ar-EG" sz="2400" b="1" dirty="0"/>
              <a:t> أوامر المستوي الأول ينقل للمستوي الثاني ثم الثالث .</a:t>
            </a:r>
            <a:endParaRPr lang="en-US" sz="2400" b="1" dirty="0"/>
          </a:p>
        </p:txBody>
      </p:sp>
      <p:sp>
        <p:nvSpPr>
          <p:cNvPr id="10" name="Rectangle 9"/>
          <p:cNvSpPr/>
          <p:nvPr/>
        </p:nvSpPr>
        <p:spPr>
          <a:xfrm>
            <a:off x="3207685" y="228600"/>
            <a:ext cx="593631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EG" sz="3200" b="1" dirty="0">
                <a:solidFill>
                  <a:srgbClr val="FF0000"/>
                </a:solidFill>
              </a:rPr>
              <a:t>ثالثا : صور لأمر من ثلاث خطوات</a:t>
            </a:r>
            <a:endParaRPr lang="en-US" sz="3200" b="1" dirty="0"/>
          </a:p>
        </p:txBody>
      </p:sp>
      <p:sp>
        <p:nvSpPr>
          <p:cNvPr id="12" name="Rectangle 11"/>
          <p:cNvSpPr/>
          <p:nvPr/>
        </p:nvSpPr>
        <p:spPr>
          <a:xfrm>
            <a:off x="152400" y="685800"/>
            <a:ext cx="89916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EG" sz="2800" b="1" dirty="0"/>
              <a:t>للأطفال بعمر خمس سنوات فما فوق </a:t>
            </a:r>
            <a:r>
              <a:rPr lang="ar-EG" sz="2800" b="1" dirty="0">
                <a:solidFill>
                  <a:srgbClr val="FF0000"/>
                </a:solidFill>
              </a:rPr>
              <a:t>شروط النشاط </a:t>
            </a:r>
            <a:r>
              <a:rPr lang="ar-EG" sz="2800" b="1" dirty="0"/>
              <a:t>قدرة الطفل علي تنفيذ أوامر من خطوتين</a:t>
            </a:r>
            <a:endParaRPr lang="en-US" sz="28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5867400" y="1524000"/>
            <a:ext cx="30041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EG" sz="3200" b="1" dirty="0">
                <a:solidFill>
                  <a:srgbClr val="000099"/>
                </a:solidFill>
              </a:rPr>
              <a:t>الأدوات :</a:t>
            </a:r>
            <a:endParaRPr lang="en-US" sz="3200" b="1" dirty="0">
              <a:solidFill>
                <a:srgbClr val="000099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638800" y="2514600"/>
            <a:ext cx="3276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EG" sz="3200" b="1" dirty="0">
                <a:solidFill>
                  <a:srgbClr val="2020A0"/>
                </a:solidFill>
              </a:rPr>
              <a:t>طريقة</a:t>
            </a:r>
            <a:r>
              <a:rPr lang="ar-EG" sz="3600" b="1" dirty="0">
                <a:solidFill>
                  <a:srgbClr val="2020A0"/>
                </a:solidFill>
              </a:rPr>
              <a:t> اللعب :</a:t>
            </a:r>
            <a:endParaRPr lang="en-US" sz="3600" b="1" dirty="0">
              <a:solidFill>
                <a:srgbClr val="2020A0"/>
              </a:solidFill>
            </a:endParaRPr>
          </a:p>
        </p:txBody>
      </p:sp>
    </p:spTree>
  </p:cSld>
  <p:clrMapOvr>
    <a:masterClrMapping/>
  </p:clrMapOvr>
  <p:transition spd="slow"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3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000"/>
                            </p:stCondLst>
                            <p:childTnLst>
                              <p:par>
                                <p:cTn id="1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9000"/>
                            </p:stCondLst>
                            <p:childTnLst>
                              <p:par>
                                <p:cTn id="23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5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2000"/>
                            </p:stCondLst>
                            <p:childTnLst>
                              <p:par>
                                <p:cTn id="2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4000"/>
                            </p:stCondLst>
                            <p:childTnLst>
                              <p:par>
                                <p:cTn id="33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5" dur="5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9000"/>
                            </p:stCondLst>
                            <p:childTnLst>
                              <p:par>
                                <p:cTn id="37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9" dur="5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4000"/>
                            </p:stCondLst>
                            <p:childTnLst>
                              <p:par>
                                <p:cTn id="41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3" dur="5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9000"/>
                            </p:stCondLst>
                            <p:childTnLst>
                              <p:par>
                                <p:cTn id="45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7" dur="5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34000"/>
                            </p:stCondLst>
                            <p:childTnLst>
                              <p:par>
                                <p:cTn id="49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1" dur="50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/>
      <p:bldP spid="13" grpId="0"/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609600" y="762000"/>
            <a:ext cx="2514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EG" sz="2800" dirty="0">
                <a:solidFill>
                  <a:srgbClr val="00B050"/>
                </a:solidFill>
              </a:rPr>
              <a:t> </a:t>
            </a:r>
            <a:endParaRPr lang="en-US" sz="3200" dirty="0">
              <a:solidFill>
                <a:srgbClr val="00B050"/>
              </a:solidFill>
            </a:endParaRPr>
          </a:p>
        </p:txBody>
      </p:sp>
      <p:pic>
        <p:nvPicPr>
          <p:cNvPr id="1027" name="Picture 3" descr="C:\Users\Mahmoud\Desktop\ملفات التخاطب\lo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2447778" cy="9144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0" y="129540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EG" sz="2800" b="1" dirty="0"/>
              <a:t>تدريب الطفل علي إتباع التعليمات للقيام بنشاط حركي </a:t>
            </a:r>
            <a:endParaRPr lang="en-US" sz="28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-381000" y="1676400"/>
            <a:ext cx="9525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EG" sz="2800" b="1" dirty="0">
                <a:solidFill>
                  <a:srgbClr val="009900"/>
                </a:solidFill>
              </a:rPr>
              <a:t>المستوي الأول</a:t>
            </a:r>
            <a:endParaRPr lang="en-US" sz="2800" b="1" dirty="0">
              <a:solidFill>
                <a:srgbClr val="0099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2133600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EG" sz="2400" b="1" dirty="0">
                <a:solidFill>
                  <a:srgbClr val="009900"/>
                </a:solidFill>
              </a:rPr>
              <a:t>(قف_أجلس_صفق_أقفز_أرفع يديك_أغمض عينيك)</a:t>
            </a:r>
            <a:endParaRPr lang="en-US" sz="2400" b="1" dirty="0">
              <a:solidFill>
                <a:srgbClr val="0099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410200" y="2514600"/>
            <a:ext cx="3733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EG" sz="2800" b="1" dirty="0">
                <a:solidFill>
                  <a:srgbClr val="000099"/>
                </a:solidFill>
              </a:rPr>
              <a:t>المستوي الثاني</a:t>
            </a:r>
            <a:endParaRPr lang="en-US" sz="2800" b="1" dirty="0">
              <a:solidFill>
                <a:srgbClr val="000099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0" y="2971800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EG" sz="2400" b="1" dirty="0">
                <a:solidFill>
                  <a:srgbClr val="000099"/>
                </a:solidFill>
              </a:rPr>
              <a:t>(أضحك وصفق_أغمض عينيك وقل أسمك_قف أفتح الباب_أقفز وأرفع يديك_أغمض عينيك وأضحك_أفتح فمك وقف)</a:t>
            </a:r>
            <a:endParaRPr lang="en-US" sz="2400" b="1" dirty="0">
              <a:solidFill>
                <a:srgbClr val="000099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810000" y="3733800"/>
            <a:ext cx="533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EG" sz="2800" b="1" dirty="0">
                <a:solidFill>
                  <a:srgbClr val="CC6600"/>
                </a:solidFill>
              </a:rPr>
              <a:t>المستوي الثالث</a:t>
            </a:r>
            <a:endParaRPr lang="en-US" sz="2800" b="1" dirty="0">
              <a:solidFill>
                <a:srgbClr val="CC66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0" y="4191000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EG" sz="2400" b="1" dirty="0">
                <a:solidFill>
                  <a:srgbClr val="CC6600"/>
                </a:solidFill>
              </a:rPr>
              <a:t>(قف وأقفز ثم قل أسمك_أفتح الباب وقل مرحبا ثم أبتسم_أرفع يديك وعد لخمسة وصفق أغلق الباب وقل باي ثم أجلس_ألمس أنفك وأفتح فمك ثم أقفز_أقفزوأغمض عينيك ثم قل شكرا)</a:t>
            </a:r>
            <a:endParaRPr lang="en-US" sz="2400" b="1" dirty="0">
              <a:solidFill>
                <a:srgbClr val="CC66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752600" y="762000"/>
            <a:ext cx="7391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EG" sz="3200" b="1" dirty="0">
                <a:solidFill>
                  <a:srgbClr val="FF0000"/>
                </a:solidFill>
              </a:rPr>
              <a:t>الأهداف الخاصة بالنطق واللغة :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09600" y="0"/>
            <a:ext cx="8534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EG" sz="2400" b="1" dirty="0"/>
              <a:t>مع مراعاة تقديم معززمادي (أي شئ يحبه الطفل) </a:t>
            </a:r>
          </a:p>
          <a:p>
            <a:pPr algn="r"/>
            <a:r>
              <a:rPr lang="ar-EG" sz="2400" b="1" dirty="0"/>
              <a:t>أومعزز معنوي(شاطر_بطل) بعد كل محاولة صحيحة .</a:t>
            </a:r>
            <a:endParaRPr lang="en-US" sz="2400" b="1" dirty="0"/>
          </a:p>
        </p:txBody>
      </p:sp>
    </p:spTree>
  </p:cSld>
  <p:clrMapOvr>
    <a:masterClrMapping/>
  </p:clrMapOvr>
  <p:transition spd="slow">
    <p:cover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3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0"/>
                            </p:stCondLst>
                            <p:childTnLst>
                              <p:par>
                                <p:cTn id="13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30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8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3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1000"/>
                            </p:stCondLst>
                            <p:childTnLst>
                              <p:par>
                                <p:cTn id="2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4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6000"/>
                            </p:stCondLst>
                            <p:childTnLst>
                              <p:par>
                                <p:cTn id="29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1" dur="3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9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1000"/>
                            </p:stCondLst>
                            <p:childTnLst>
                              <p:par>
                                <p:cTn id="37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9" dur="3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40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6000"/>
                            </p:stCondLst>
                            <p:childTnLst>
                              <p:par>
                                <p:cTn id="45" presetID="45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39900"/>
                            </p:stCondLst>
                            <p:childTnLst>
                              <p:par>
                                <p:cTn id="51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3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10" grpId="0"/>
      <p:bldP spid="11" grpId="0"/>
      <p:bldP spid="13" grpId="0"/>
      <p:bldP spid="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609600" y="762000"/>
            <a:ext cx="2514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EG" sz="2800" dirty="0">
                <a:solidFill>
                  <a:srgbClr val="00B050"/>
                </a:solidFill>
              </a:rPr>
              <a:t> </a:t>
            </a:r>
            <a:endParaRPr lang="en-US" sz="3200" dirty="0">
              <a:solidFill>
                <a:srgbClr val="00B050"/>
              </a:solidFill>
            </a:endParaRPr>
          </a:p>
        </p:txBody>
      </p:sp>
      <p:pic>
        <p:nvPicPr>
          <p:cNvPr id="1027" name="Picture 3" descr="C:\Users\Mahmoud\Desktop\ملفات التخاطب\lo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2447778" cy="9144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0" y="1981200"/>
            <a:ext cx="91440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EG" sz="11500" b="1" dirty="0">
                <a:solidFill>
                  <a:srgbClr val="2020A0"/>
                </a:solidFill>
              </a:rPr>
              <a:t>أوراق العمل </a:t>
            </a:r>
            <a:endParaRPr lang="en-US" sz="11500" b="1" dirty="0">
              <a:solidFill>
                <a:srgbClr val="2020A0"/>
              </a:solidFill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Mahmoud\Desktop\ملفات التخاطب\7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24600" y="762000"/>
            <a:ext cx="2514600" cy="25146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pic>
      <p:sp>
        <p:nvSpPr>
          <p:cNvPr id="5" name="TextBox 4"/>
          <p:cNvSpPr txBox="1"/>
          <p:nvPr/>
        </p:nvSpPr>
        <p:spPr>
          <a:xfrm>
            <a:off x="6324600" y="762000"/>
            <a:ext cx="2514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EG" sz="2800" b="1" dirty="0">
                <a:solidFill>
                  <a:srgbClr val="FF0000"/>
                </a:solidFill>
              </a:rPr>
              <a:t>قف</a:t>
            </a:r>
            <a:endParaRPr lang="en-US" sz="2800" b="1" dirty="0">
              <a:solidFill>
                <a:srgbClr val="FF0000"/>
              </a:solidFill>
            </a:endParaRPr>
          </a:p>
        </p:txBody>
      </p:sp>
      <p:pic>
        <p:nvPicPr>
          <p:cNvPr id="6" name="Picture 2" descr="C:\Users\Mahmoud\Desktop\ملفات التخاطب\7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9000" y="762000"/>
            <a:ext cx="2514600" cy="2514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sp>
        <p:nvSpPr>
          <p:cNvPr id="7" name="TextBox 6"/>
          <p:cNvSpPr txBox="1"/>
          <p:nvPr/>
        </p:nvSpPr>
        <p:spPr>
          <a:xfrm>
            <a:off x="3429000" y="762000"/>
            <a:ext cx="25145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EG" sz="2800" b="1" dirty="0">
                <a:solidFill>
                  <a:schemeClr val="tx2"/>
                </a:solidFill>
              </a:rPr>
              <a:t>أجلس</a:t>
            </a:r>
            <a:endParaRPr lang="en-US" sz="2800" b="1" dirty="0">
              <a:solidFill>
                <a:schemeClr val="tx2"/>
              </a:solidFill>
            </a:endParaRPr>
          </a:p>
        </p:txBody>
      </p:sp>
      <p:pic>
        <p:nvPicPr>
          <p:cNvPr id="8" name="Picture 2" descr="C:\Users\Mahmoud\Desktop\ملفات التخاطب\7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762000"/>
            <a:ext cx="2514600" cy="251460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</p:pic>
      <p:sp>
        <p:nvSpPr>
          <p:cNvPr id="9" name="TextBox 8"/>
          <p:cNvSpPr txBox="1"/>
          <p:nvPr/>
        </p:nvSpPr>
        <p:spPr>
          <a:xfrm>
            <a:off x="609600" y="762000"/>
            <a:ext cx="2514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EG" sz="2800" b="1" dirty="0">
                <a:solidFill>
                  <a:srgbClr val="00B050"/>
                </a:solidFill>
              </a:rPr>
              <a:t>صفق</a:t>
            </a:r>
            <a:endParaRPr lang="en-US" sz="2800" b="1" dirty="0">
              <a:solidFill>
                <a:srgbClr val="00B050"/>
              </a:solidFill>
            </a:endParaRPr>
          </a:p>
        </p:txBody>
      </p:sp>
      <p:pic>
        <p:nvPicPr>
          <p:cNvPr id="10" name="Picture 2" descr="C:\Users\Mahmoud\Desktop\ملفات التخاطب\7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3429000"/>
            <a:ext cx="2514600" cy="2514600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</p:pic>
      <p:pic>
        <p:nvPicPr>
          <p:cNvPr id="11" name="Picture 2" descr="C:\Users\Mahmoud\Desktop\ملفات التخاطب\7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9000" y="3429000"/>
            <a:ext cx="2514600" cy="25146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</p:pic>
      <p:pic>
        <p:nvPicPr>
          <p:cNvPr id="12" name="Picture 2" descr="C:\Users\Mahmoud\Desktop\ملفات التخاطب\7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24600" y="3429000"/>
            <a:ext cx="2514600" cy="25146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</p:pic>
      <p:pic>
        <p:nvPicPr>
          <p:cNvPr id="1027" name="Picture 3" descr="C:\Users\Mahmoud\Desktop\ملفات التخاطب\log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0"/>
            <a:ext cx="2447778" cy="914400"/>
          </a:xfrm>
          <a:prstGeom prst="rect">
            <a:avLst/>
          </a:prstGeom>
          <a:noFill/>
        </p:spPr>
      </p:pic>
      <p:sp>
        <p:nvSpPr>
          <p:cNvPr id="15" name="TextBox 14"/>
          <p:cNvSpPr txBox="1"/>
          <p:nvPr/>
        </p:nvSpPr>
        <p:spPr>
          <a:xfrm>
            <a:off x="6324600" y="3429000"/>
            <a:ext cx="2514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EG" sz="2800" b="1" dirty="0">
                <a:solidFill>
                  <a:srgbClr val="7030A0"/>
                </a:solidFill>
              </a:rPr>
              <a:t>أقفز</a:t>
            </a:r>
            <a:endParaRPr lang="en-US" sz="2800" b="1" dirty="0">
              <a:solidFill>
                <a:srgbClr val="7030A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429000" y="3429000"/>
            <a:ext cx="2514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EG" sz="2800" b="1" dirty="0">
                <a:solidFill>
                  <a:schemeClr val="accent6">
                    <a:lumMod val="75000"/>
                  </a:schemeClr>
                </a:solidFill>
              </a:rPr>
              <a:t>أغمض عينيك</a:t>
            </a:r>
            <a:endParaRPr lang="en-US" sz="2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09600" y="3429000"/>
            <a:ext cx="2514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EG" sz="2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أرفع يديك</a:t>
            </a:r>
            <a:endParaRPr lang="en-US" sz="28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895600" y="0"/>
            <a:ext cx="3505200" cy="584775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EG" sz="3200" b="1" dirty="0"/>
              <a:t>تعليمات المستوي الأول</a:t>
            </a:r>
            <a:endParaRPr lang="en-US" sz="3200" b="1" dirty="0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6000"/>
                            </p:stCondLst>
                            <p:childTnLst>
                              <p:par>
                                <p:cTn id="22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0"/>
                            </p:stCondLst>
                            <p:childTnLst>
                              <p:par>
                                <p:cTn id="3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2000"/>
                            </p:stCondLst>
                            <p:childTnLst>
                              <p:par>
                                <p:cTn id="4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4000"/>
                            </p:stCondLst>
                            <p:childTnLst>
                              <p:par>
                                <p:cTn id="50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5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9" grpId="0"/>
      <p:bldP spid="15" grpId="0"/>
      <p:bldP spid="16" grpId="0"/>
      <p:bldP spid="17" grpId="0"/>
      <p:bldP spid="2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Mahmoud\Desktop\ملفات التخاطب\7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24600" y="762000"/>
            <a:ext cx="2514600" cy="25146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pic>
      <p:sp>
        <p:nvSpPr>
          <p:cNvPr id="5" name="TextBox 4"/>
          <p:cNvSpPr txBox="1"/>
          <p:nvPr/>
        </p:nvSpPr>
        <p:spPr>
          <a:xfrm>
            <a:off x="6324600" y="762000"/>
            <a:ext cx="2514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EG" sz="2400" b="1" dirty="0">
                <a:solidFill>
                  <a:srgbClr val="FF0000"/>
                </a:solidFill>
              </a:rPr>
              <a:t>أضحك وصفق</a:t>
            </a:r>
            <a:endParaRPr lang="en-US" sz="2400" b="1" dirty="0">
              <a:solidFill>
                <a:srgbClr val="FF0000"/>
              </a:solidFill>
            </a:endParaRPr>
          </a:p>
        </p:txBody>
      </p:sp>
      <p:pic>
        <p:nvPicPr>
          <p:cNvPr id="6" name="Picture 2" descr="C:\Users\Mahmoud\Desktop\ملفات التخاطب\7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9000" y="762000"/>
            <a:ext cx="2514600" cy="2514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sp>
        <p:nvSpPr>
          <p:cNvPr id="7" name="TextBox 6"/>
          <p:cNvSpPr txBox="1"/>
          <p:nvPr/>
        </p:nvSpPr>
        <p:spPr>
          <a:xfrm>
            <a:off x="3429000" y="762000"/>
            <a:ext cx="25145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EG" sz="2400" b="1" dirty="0">
                <a:solidFill>
                  <a:schemeClr val="tx2"/>
                </a:solidFill>
              </a:rPr>
              <a:t>قف وأفتح الباب</a:t>
            </a:r>
            <a:endParaRPr lang="en-US" sz="2400" b="1" dirty="0">
              <a:solidFill>
                <a:schemeClr val="tx2"/>
              </a:solidFill>
            </a:endParaRPr>
          </a:p>
        </p:txBody>
      </p:sp>
      <p:pic>
        <p:nvPicPr>
          <p:cNvPr id="8" name="Picture 2" descr="C:\Users\Mahmoud\Desktop\ملفات التخاطب\7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762000"/>
            <a:ext cx="2514600" cy="251460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</p:pic>
      <p:sp>
        <p:nvSpPr>
          <p:cNvPr id="9" name="TextBox 8"/>
          <p:cNvSpPr txBox="1"/>
          <p:nvPr/>
        </p:nvSpPr>
        <p:spPr>
          <a:xfrm>
            <a:off x="609600" y="762000"/>
            <a:ext cx="2514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EG" sz="2800" dirty="0">
                <a:solidFill>
                  <a:srgbClr val="00B050"/>
                </a:solidFill>
              </a:rPr>
              <a:t> </a:t>
            </a:r>
            <a:r>
              <a:rPr lang="ar-EG" sz="2400" b="1" dirty="0">
                <a:solidFill>
                  <a:srgbClr val="00B050"/>
                </a:solidFill>
              </a:rPr>
              <a:t>أغمض عينيك وأضحك </a:t>
            </a:r>
            <a:endParaRPr lang="en-US" sz="2400" b="1" dirty="0">
              <a:solidFill>
                <a:srgbClr val="00B050"/>
              </a:solidFill>
            </a:endParaRPr>
          </a:p>
        </p:txBody>
      </p:sp>
      <p:pic>
        <p:nvPicPr>
          <p:cNvPr id="10" name="Picture 2" descr="C:\Users\Mahmoud\Desktop\ملفات التخاطب\7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3429000"/>
            <a:ext cx="2514600" cy="2514600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</p:pic>
      <p:pic>
        <p:nvPicPr>
          <p:cNvPr id="11" name="Picture 2" descr="C:\Users\Mahmoud\Desktop\ملفات التخاطب\7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9000" y="3429000"/>
            <a:ext cx="2514600" cy="25146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</p:pic>
      <p:pic>
        <p:nvPicPr>
          <p:cNvPr id="12" name="Picture 2" descr="C:\Users\Mahmoud\Desktop\ملفات التخاطب\7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24600" y="3429000"/>
            <a:ext cx="2514600" cy="25146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</p:pic>
      <p:pic>
        <p:nvPicPr>
          <p:cNvPr id="1027" name="Picture 3" descr="C:\Users\Mahmoud\Desktop\ملفات التخاطب\log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0"/>
            <a:ext cx="2447778" cy="914400"/>
          </a:xfrm>
          <a:prstGeom prst="rect">
            <a:avLst/>
          </a:prstGeom>
          <a:noFill/>
        </p:spPr>
      </p:pic>
      <p:sp>
        <p:nvSpPr>
          <p:cNvPr id="16" name="TextBox 15"/>
          <p:cNvSpPr txBox="1"/>
          <p:nvPr/>
        </p:nvSpPr>
        <p:spPr>
          <a:xfrm>
            <a:off x="3429000" y="3429000"/>
            <a:ext cx="2514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EG" sz="2400" b="1" dirty="0">
                <a:solidFill>
                  <a:schemeClr val="accent6">
                    <a:lumMod val="75000"/>
                  </a:schemeClr>
                </a:solidFill>
              </a:rPr>
              <a:t>أقفز وأرفع يديك </a:t>
            </a:r>
            <a:endParaRPr lang="en-US" sz="2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09600" y="3429000"/>
            <a:ext cx="2514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EG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أفتح فمك وقف</a:t>
            </a:r>
            <a:endParaRPr lang="en-US" sz="2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477000" y="3429000"/>
            <a:ext cx="2362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EG" sz="2000" b="1" dirty="0"/>
              <a:t>أغمض عينيك وقل أسمك</a:t>
            </a:r>
            <a:endParaRPr lang="en-US" sz="2000" b="1" dirty="0"/>
          </a:p>
        </p:txBody>
      </p:sp>
      <p:sp>
        <p:nvSpPr>
          <p:cNvPr id="20" name="Rectangle 19"/>
          <p:cNvSpPr/>
          <p:nvPr/>
        </p:nvSpPr>
        <p:spPr>
          <a:xfrm>
            <a:off x="2819400" y="0"/>
            <a:ext cx="3733800" cy="584775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ar-EG" sz="3200" b="1" dirty="0"/>
              <a:t>تعليمات المستوي الثاني</a:t>
            </a:r>
            <a:endParaRPr lang="en-US" sz="3200" b="1" dirty="0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6000"/>
                            </p:stCondLst>
                            <p:childTnLst>
                              <p:par>
                                <p:cTn id="22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8000"/>
                            </p:stCondLst>
                            <p:childTnLst>
                              <p:par>
                                <p:cTn id="31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0"/>
                            </p:stCondLst>
                            <p:childTnLst>
                              <p:par>
                                <p:cTn id="38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3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2000"/>
                            </p:stCondLst>
                            <p:childTnLst>
                              <p:par>
                                <p:cTn id="4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4000"/>
                            </p:stCondLst>
                            <p:childTnLst>
                              <p:par>
                                <p:cTn id="56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1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9" grpId="0"/>
      <p:bldP spid="16" grpId="0"/>
      <p:bldP spid="17" grpId="0"/>
      <p:bldP spid="18" grpId="0"/>
      <p:bldP spid="2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Mahmoud\Desktop\ملفات التخاطب\7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24600" y="762000"/>
            <a:ext cx="2514600" cy="25146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pic>
      <p:pic>
        <p:nvPicPr>
          <p:cNvPr id="6" name="Picture 2" descr="C:\Users\Mahmoud\Desktop\ملفات التخاطب\7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9000" y="762000"/>
            <a:ext cx="2514600" cy="2514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sp>
        <p:nvSpPr>
          <p:cNvPr id="7" name="TextBox 6"/>
          <p:cNvSpPr txBox="1"/>
          <p:nvPr/>
        </p:nvSpPr>
        <p:spPr>
          <a:xfrm>
            <a:off x="3429000" y="762001"/>
            <a:ext cx="25145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EG" sz="2400" b="1" dirty="0">
                <a:solidFill>
                  <a:schemeClr val="tx2"/>
                </a:solidFill>
              </a:rPr>
              <a:t>أرفع يديك وعد لخمسة وصفق       </a:t>
            </a:r>
            <a:endParaRPr lang="en-US" sz="2400" b="1" dirty="0">
              <a:solidFill>
                <a:schemeClr val="tx2"/>
              </a:solidFill>
            </a:endParaRPr>
          </a:p>
        </p:txBody>
      </p:sp>
      <p:pic>
        <p:nvPicPr>
          <p:cNvPr id="8" name="Picture 2" descr="C:\Users\Mahmoud\Desktop\ملفات التخاطب\7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762000"/>
            <a:ext cx="2514600" cy="251460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</p:pic>
      <p:sp>
        <p:nvSpPr>
          <p:cNvPr id="9" name="TextBox 8"/>
          <p:cNvSpPr txBox="1"/>
          <p:nvPr/>
        </p:nvSpPr>
        <p:spPr>
          <a:xfrm>
            <a:off x="609600" y="762000"/>
            <a:ext cx="2514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EG" sz="2400" b="1" dirty="0">
                <a:solidFill>
                  <a:srgbClr val="00B050"/>
                </a:solidFill>
              </a:rPr>
              <a:t> ألمس أنفك وأفتح فمك ثم أقفز</a:t>
            </a:r>
            <a:endParaRPr lang="en-US" sz="2400" b="1" dirty="0">
              <a:solidFill>
                <a:srgbClr val="00B050"/>
              </a:solidFill>
            </a:endParaRPr>
          </a:p>
        </p:txBody>
      </p:sp>
      <p:pic>
        <p:nvPicPr>
          <p:cNvPr id="10" name="Picture 2" descr="C:\Users\Mahmoud\Desktop\ملفات التخاطب\7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3429000"/>
            <a:ext cx="2514600" cy="2514600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</p:pic>
      <p:pic>
        <p:nvPicPr>
          <p:cNvPr id="11" name="Picture 2" descr="C:\Users\Mahmoud\Desktop\ملفات التخاطب\7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9000" y="3429000"/>
            <a:ext cx="2514600" cy="25146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</p:pic>
      <p:pic>
        <p:nvPicPr>
          <p:cNvPr id="12" name="Picture 2" descr="C:\Users\Mahmoud\Desktop\ملفات التخاطب\7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24600" y="3429000"/>
            <a:ext cx="2514600" cy="25146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</p:pic>
      <p:pic>
        <p:nvPicPr>
          <p:cNvPr id="1027" name="Picture 3" descr="C:\Users\Mahmoud\Desktop\ملفات التخاطب\log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0"/>
            <a:ext cx="2447778" cy="914400"/>
          </a:xfrm>
          <a:prstGeom prst="rect">
            <a:avLst/>
          </a:prstGeom>
          <a:noFill/>
        </p:spPr>
      </p:pic>
      <p:sp>
        <p:nvSpPr>
          <p:cNvPr id="16" name="TextBox 15"/>
          <p:cNvSpPr txBox="1"/>
          <p:nvPr/>
        </p:nvSpPr>
        <p:spPr>
          <a:xfrm>
            <a:off x="3429000" y="3429000"/>
            <a:ext cx="2514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EG" sz="2400" b="1" dirty="0">
                <a:solidFill>
                  <a:schemeClr val="accent6">
                    <a:lumMod val="75000"/>
                  </a:schemeClr>
                </a:solidFill>
              </a:rPr>
              <a:t>أغلق الباب وقل باي ثم أجلس</a:t>
            </a:r>
            <a:endParaRPr lang="en-US" sz="2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09600" y="3429000"/>
            <a:ext cx="2514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EG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أقفز وأغمض عينيك ثم قل شكرا</a:t>
            </a:r>
            <a:endParaRPr lang="en-US" sz="2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324600" y="3429000"/>
            <a:ext cx="2514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EG" sz="2400" b="1" dirty="0"/>
              <a:t>أفتح الباب وقل مرحبا ثم أبتسم</a:t>
            </a:r>
            <a:endParaRPr lang="en-US" sz="24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6324600" y="762000"/>
            <a:ext cx="2514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EG" sz="2400" b="1" dirty="0"/>
              <a:t>قف وأقفز ثم قل أسمك</a:t>
            </a:r>
            <a:endParaRPr lang="en-US" sz="2400" b="1" dirty="0"/>
          </a:p>
        </p:txBody>
      </p:sp>
      <p:sp>
        <p:nvSpPr>
          <p:cNvPr id="21" name="Rectangle 20"/>
          <p:cNvSpPr/>
          <p:nvPr/>
        </p:nvSpPr>
        <p:spPr>
          <a:xfrm>
            <a:off x="2895600" y="0"/>
            <a:ext cx="3810000" cy="584775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ar-EG" sz="3200" b="1" dirty="0"/>
              <a:t>تعليمات المستوي الثالث</a:t>
            </a:r>
            <a:endParaRPr lang="en-US" sz="3200" dirty="0"/>
          </a:p>
        </p:txBody>
      </p:sp>
    </p:spTree>
  </p:cSld>
  <p:clrMapOvr>
    <a:masterClrMapping/>
  </p:clrMapOvr>
  <p:transition spd="slow"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0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6000"/>
                            </p:stCondLst>
                            <p:childTnLst>
                              <p:par>
                                <p:cTn id="2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0"/>
                            </p:stCondLst>
                            <p:childTnLst>
                              <p:par>
                                <p:cTn id="36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8" dur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9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1" dur="1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0"/>
                            </p:stCondLst>
                            <p:childTnLst>
                              <p:par>
                                <p:cTn id="43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2000"/>
                            </p:stCondLst>
                            <p:childTnLst>
                              <p:par>
                                <p:cTn id="5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6" grpId="0"/>
      <p:bldP spid="17" grpId="0"/>
      <p:bldP spid="18" grpId="0"/>
      <p:bldP spid="20" grpId="0"/>
      <p:bldP spid="21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مستند" ma:contentTypeID="0x01010088AA822C9CB9C7499429E43B64C909FA" ma:contentTypeVersion="18" ma:contentTypeDescription="إنشاء مستند جديد." ma:contentTypeScope="" ma:versionID="21e4840417f9309816953646a192b7cb">
  <xsd:schema xmlns:xsd="http://www.w3.org/2001/XMLSchema" xmlns:xs="http://www.w3.org/2001/XMLSchema" xmlns:p="http://schemas.microsoft.com/office/2006/metadata/properties" xmlns:ns2="c1de0bf6-26b4-47e3-a847-1709f840bf35" xmlns:ns3="069d2d8d-81cf-4d49-b005-3d5ac705c578" targetNamespace="http://schemas.microsoft.com/office/2006/metadata/properties" ma:root="true" ma:fieldsID="b08946687b77684e033e722108457f34" ns2:_="" ns3:_="">
    <xsd:import namespace="c1de0bf6-26b4-47e3-a847-1709f840bf35"/>
    <xsd:import namespace="069d2d8d-81cf-4d49-b005-3d5ac705c578"/>
    <xsd:element name="properties">
      <xsd:complexType>
        <xsd:sequence>
          <xsd:element name="documentManagement">
            <xsd:complexType>
              <xsd:all>
                <xsd:element ref="ns2:FocalPoint"/>
                <xsd:element ref="ns2:InstitutionName"/>
                <xsd:element ref="ns2:Partner"/>
                <xsd:element ref="ns2:Partner_x003a__x0627__x0644__x0639__x0646__x0648__x0627__x0646_" minOccurs="0"/>
                <xsd:element ref="ns2:Partner_x003a_LogoImageUrl" minOccurs="0"/>
                <xsd:element ref="ns2:Partner_x003a__x0627__x0644__x0645__x0639__x0631__x0641_" minOccurs="0"/>
                <xsd:element ref="ns3:AssetDescription"/>
                <xsd:element ref="ns3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de0bf6-26b4-47e3-a847-1709f840bf35" elementFormDefault="qualified">
    <xsd:import namespace="http://schemas.microsoft.com/office/2006/documentManagement/types"/>
    <xsd:import namespace="http://schemas.microsoft.com/office/infopath/2007/PartnerControls"/>
    <xsd:element name="FocalPoint" ma:index="2" ma:displayName="نقاط الاتصال" ma:internalName="FocalPoint" ma:readOnly="false">
      <xsd:simpleType>
        <xsd:restriction base="dms:Text">
          <xsd:maxLength value="255"/>
        </xsd:restriction>
      </xsd:simpleType>
    </xsd:element>
    <xsd:element name="InstitutionName" ma:index="3" ma:displayName="المؤسسة" ma:internalName="InstitutionName">
      <xsd:simpleType>
        <xsd:restriction base="dms:Text">
          <xsd:maxLength value="255"/>
        </xsd:restriction>
      </xsd:simpleType>
    </xsd:element>
    <xsd:element name="Partner" ma:index="4" ma:displayName="شركاء" ma:list="{e2473511-32fa-4f9c-9906-4929f170311d}" ma:internalName="Partner" ma:readOnly="false" ma:showField="Title">
      <xsd:simpleType>
        <xsd:restriction base="dms:Lookup"/>
      </xsd:simpleType>
    </xsd:element>
    <xsd:element name="Partner_x003a__x0627__x0644__x0639__x0646__x0648__x0627__x0646_" ma:index="9" nillable="true" ma:displayName="Partner:العنوان" ma:list="{e2473511-32fa-4f9c-9906-4929f170311d}" ma:internalName="Partner_x003a__x0627__x0644__x0639__x0646__x0648__x0627__x0646_" ma:readOnly="true" ma:showField="Title" ma:web="a70f1cd9-9543-4c54-88ca-9f410e1f74a0">
      <xsd:simpleType>
        <xsd:restriction base="dms:Lookup"/>
      </xsd:simpleType>
    </xsd:element>
    <xsd:element name="Partner_x003a_LogoImageUrl" ma:index="10" nillable="true" ma:displayName="Partner:LogoImageUrl" ma:list="{e2473511-32fa-4f9c-9906-4929f170311d}" ma:internalName="Partner_x003a_LogoImageUrl" ma:readOnly="true" ma:showField="LogoImageUrl" ma:web="a70f1cd9-9543-4c54-88ca-9f410e1f74a0">
      <xsd:simpleType>
        <xsd:restriction base="dms:Lookup"/>
      </xsd:simpleType>
    </xsd:element>
    <xsd:element name="Partner_x003a__x0627__x0644__x0645__x0639__x0631__x0641_" ma:index="11" nillable="true" ma:displayName="Partner:المعرف" ma:list="{e2473511-32fa-4f9c-9906-4929f170311d}" ma:internalName="Partner_x003a__x0627__x0644__x0645__x0639__x0631__x0641_" ma:readOnly="true" ma:showField="ID" ma:web="a70f1cd9-9543-4c54-88ca-9f410e1f74a0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69d2d8d-81cf-4d49-b005-3d5ac705c578" elementFormDefault="qualified">
    <xsd:import namespace="http://schemas.microsoft.com/office/2006/documentManagement/types"/>
    <xsd:import namespace="http://schemas.microsoft.com/office/infopath/2007/PartnerControls"/>
    <xsd:element name="AssetDescription" ma:index="14" ma:displayName="الوصف" ma:internalName="AssetDescription">
      <xsd:simpleType>
        <xsd:restriction base="dms:Note">
          <xsd:maxLength value="255"/>
        </xsd:restriction>
      </xsd:simpleType>
    </xsd:element>
    <xsd:element name="SharedWithUsers" ma:index="16" nillable="true" ma:displayName="تمت مشاركته مع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2" ma:displayName="نوع المحتوى"/>
        <xsd:element ref="dc:title" maxOccurs="1" ma:index="1" ma:displayName="العنوان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artner xmlns="c1de0bf6-26b4-47e3-a847-1709f840bf35">6</Partner>
    <AssetDescription xmlns="069d2d8d-81cf-4d49-b005-3d5ac705c578">سلسلة تحفيز اللغة 1-4</AssetDescription>
    <FocalPoint xmlns="c1de0bf6-26b4-47e3-a847-1709f840bf35">Mousa Mohammad </FocalPoint>
    <InstitutionName xmlns="c1de0bf6-26b4-47e3-a847-1709f840bf35">Qatari Autism Society </InstitutionName>
  </documentManagement>
</p:properties>
</file>

<file path=customXml/itemProps1.xml><?xml version="1.0" encoding="utf-8"?>
<ds:datastoreItem xmlns:ds="http://schemas.openxmlformats.org/officeDocument/2006/customXml" ds:itemID="{6D75C82A-4616-4B1D-8AE6-7CF716241AD1}"/>
</file>

<file path=customXml/itemProps2.xml><?xml version="1.0" encoding="utf-8"?>
<ds:datastoreItem xmlns:ds="http://schemas.openxmlformats.org/officeDocument/2006/customXml" ds:itemID="{DAF1911D-D07B-467C-A569-745D94FAA40B}"/>
</file>

<file path=customXml/itemProps3.xml><?xml version="1.0" encoding="utf-8"?>
<ds:datastoreItem xmlns:ds="http://schemas.openxmlformats.org/officeDocument/2006/customXml" ds:itemID="{9453533D-0583-4792-9C76-156018F33678}"/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809</TotalTime>
  <Words>400</Words>
  <Application>Microsoft Office PowerPoint</Application>
  <PresentationFormat>On-screen Show (4:3)</PresentationFormat>
  <Paragraphs>66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Lucida Sans Unicode</vt:lpstr>
      <vt:lpstr>Verdana</vt:lpstr>
      <vt:lpstr>Wingdings 2</vt:lpstr>
      <vt:lpstr>Wingdings 3</vt:lpstr>
      <vt:lpstr>Concourse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سلسلة تحفيز اللغة -4</dc:title>
  <dc:creator>Mahmoud Abd El Razek</dc:creator>
  <cp:lastModifiedBy>MousaMohammad Mohammad</cp:lastModifiedBy>
  <cp:revision>136</cp:revision>
  <dcterms:created xsi:type="dcterms:W3CDTF">2020-05-04T07:44:54Z</dcterms:created>
  <dcterms:modified xsi:type="dcterms:W3CDTF">2020-05-07T13:52:15Z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0x01010088AA822C9CB9C7499429E43B64C909FA</vt:lpwstr>
  </property>
  <property fmtid="{D5CDD505-2E9C-101B-9397-08002B2CF9AE}" pid="3" name="WorkflowChangePath">
    <vt:lpwstr>44124081-1f38-4ab3-b607-ccfd48eb0db1,4;</vt:lpwstr>
  </property>
  <property fmtid="{D5CDD505-2E9C-101B-9397-08002B2CF9AE}" pid="4" name="IsApproved">
    <vt:lpwstr>1</vt:lpwstr>
  </property>
</Properties>
</file>